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310" r:id="rId4"/>
    <p:sldId id="323" r:id="rId5"/>
    <p:sldId id="321" r:id="rId6"/>
    <p:sldId id="320" r:id="rId7"/>
    <p:sldId id="311" r:id="rId8"/>
    <p:sldId id="322" r:id="rId9"/>
    <p:sldId id="307" r:id="rId10"/>
    <p:sldId id="318" r:id="rId11"/>
    <p:sldId id="314" r:id="rId12"/>
    <p:sldId id="299" r:id="rId13"/>
    <p:sldId id="277" r:id="rId14"/>
    <p:sldId id="296" r:id="rId15"/>
    <p:sldId id="312" r:id="rId16"/>
    <p:sldId id="313" r:id="rId17"/>
    <p:sldId id="317" r:id="rId18"/>
    <p:sldId id="315" r:id="rId19"/>
    <p:sldId id="316" r:id="rId20"/>
    <p:sldId id="324" r:id="rId21"/>
    <p:sldId id="285" r:id="rId22"/>
    <p:sldId id="286" r:id="rId23"/>
    <p:sldId id="287" r:id="rId24"/>
    <p:sldId id="319" r:id="rId25"/>
    <p:sldId id="325" r:id="rId26"/>
    <p:sldId id="289" r:id="rId27"/>
    <p:sldId id="306" r:id="rId28"/>
    <p:sldId id="304" r:id="rId29"/>
    <p:sldId id="305" r:id="rId30"/>
    <p:sldId id="284" r:id="rId31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71FF29-7400-4A42-9738-2292A0B8E9C3}" v="1" dt="2020-03-15T07:52:52.8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165" autoAdjust="0"/>
    <p:restoredTop sz="94660" autoAdjust="0"/>
  </p:normalViewPr>
  <p:slideViewPr>
    <p:cSldViewPr>
      <p:cViewPr varScale="1">
        <p:scale>
          <a:sx n="210" d="100"/>
          <a:sy n="210" d="100"/>
        </p:scale>
        <p:origin x="200" y="3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824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B9F42-7905-4290-BC0A-43AB96421A07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172CB-26B8-41BA-A3BB-6A1A6FE11B2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27648" y="836712"/>
            <a:ext cx="8784976" cy="3384376"/>
          </a:xfrm>
        </p:spPr>
        <p:txBody>
          <a:bodyPr>
            <a:normAutofit/>
          </a:bodyPr>
          <a:lstStyle/>
          <a:p>
            <a:r>
              <a:rPr lang="ru-RU" sz="3600" b="1" dirty="0"/>
              <a:t>Порядок проведения государственной экспертизы проектной документации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195736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59" y="188640"/>
            <a:ext cx="1101218" cy="1368152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807968" y="5949280"/>
            <a:ext cx="2664296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1600" i="1" dirty="0">
                <a:latin typeface="Arial" pitchFamily="34" charset="0"/>
                <a:ea typeface="Batang" pitchFamily="18" charset="-127"/>
                <a:cs typeface="Arial" pitchFamily="34" charset="0"/>
              </a:rPr>
              <a:t>Сентябрь 2020 года</a:t>
            </a:r>
            <a:endParaRPr lang="ru-RU" sz="1600" i="1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79976" y="4437112"/>
            <a:ext cx="5832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/>
              <a:t>Заместитель директора </a:t>
            </a:r>
          </a:p>
          <a:p>
            <a:pPr algn="r"/>
            <a:r>
              <a:rPr lang="ru-RU" dirty="0"/>
              <a:t>ГАУ МО «Мособлгосэкспертиза» </a:t>
            </a:r>
          </a:p>
          <a:p>
            <a:pPr algn="r"/>
            <a:r>
              <a:rPr lang="ru-RU" dirty="0"/>
              <a:t>О.Г.Валов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1.1. Цель проведения </a:t>
            </a:r>
            <a:r>
              <a:rPr lang="ru-RU" sz="2400" b="1" dirty="0">
                <a:solidFill>
                  <a:srgbClr val="00B050"/>
                </a:solidFill>
              </a:rPr>
              <a:t>государственной экспертизы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проектной документации </a:t>
            </a:r>
            <a:r>
              <a:rPr lang="ru-RU" sz="2400" b="1" dirty="0"/>
              <a:t>строительства, реконструкции, капитального ремонта, сохранения объектов культурного наследия, сноса </a:t>
            </a:r>
            <a:r>
              <a:rPr lang="ru-RU" sz="2400" b="1" dirty="0">
                <a:solidFill>
                  <a:srgbClr val="FF0000"/>
                </a:solidFill>
              </a:rPr>
              <a:t>объектов капитального строительства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5BA887-BE33-47BA-AFC6-9479E491057B}"/>
              </a:ext>
            </a:extLst>
          </p:cNvPr>
          <p:cNvSpPr txBox="1"/>
          <p:nvPr/>
        </p:nvSpPr>
        <p:spPr>
          <a:xfrm>
            <a:off x="3381776" y="1336119"/>
            <a:ext cx="5428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Обеспечение объектов капитального строительства</a:t>
            </a:r>
          </a:p>
          <a:p>
            <a:pPr algn="ctr"/>
            <a:r>
              <a:rPr lang="ru-RU" b="1" dirty="0">
                <a:solidFill>
                  <a:srgbClr val="0070C0"/>
                </a:solidFill>
              </a:rPr>
              <a:t>проектной документацией,</a:t>
            </a:r>
          </a:p>
          <a:p>
            <a:pPr algn="ctr"/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>
                <a:solidFill>
                  <a:srgbClr val="00B050"/>
                </a:solidFill>
              </a:rPr>
              <a:t>соответствующей нормативным требованиям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57743F-64A0-4F25-8283-119ECEB9C17D}"/>
              </a:ext>
            </a:extLst>
          </p:cNvPr>
          <p:cNvSpPr txBox="1"/>
          <p:nvPr/>
        </p:nvSpPr>
        <p:spPr>
          <a:xfrm>
            <a:off x="7650097" y="2851585"/>
            <a:ext cx="3150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Государственная экспертиза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A0A1B3-F87C-4F22-89AC-8E2A7FB95457}"/>
              </a:ext>
            </a:extLst>
          </p:cNvPr>
          <p:cNvSpPr txBox="1"/>
          <p:nvPr/>
        </p:nvSpPr>
        <p:spPr>
          <a:xfrm>
            <a:off x="1096402" y="2865377"/>
            <a:ext cx="44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Разделы проектной документации (ПД)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8AA91C-6F40-418B-8CC8-47D6B0418D17}"/>
              </a:ext>
            </a:extLst>
          </p:cNvPr>
          <p:cNvSpPr txBox="1"/>
          <p:nvPr/>
        </p:nvSpPr>
        <p:spPr>
          <a:xfrm>
            <a:off x="329698" y="4497620"/>
            <a:ext cx="324036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Исходно-разрешительная документация (ИРД</a:t>
            </a:r>
            <a:r>
              <a:rPr lang="ru-RU" sz="1400" b="1" dirty="0">
                <a:solidFill>
                  <a:srgbClr val="0070C0"/>
                </a:solidFill>
              </a:rPr>
              <a:t>):</a:t>
            </a:r>
          </a:p>
          <a:p>
            <a:r>
              <a:rPr lang="ru-RU" sz="1400" dirty="0"/>
              <a:t>- Решение о финансировании;</a:t>
            </a:r>
          </a:p>
          <a:p>
            <a:r>
              <a:rPr lang="ru-RU" sz="1400" dirty="0"/>
              <a:t>- Задание на проектирование;</a:t>
            </a:r>
          </a:p>
          <a:p>
            <a:r>
              <a:rPr lang="ru-RU" sz="1400" dirty="0"/>
              <a:t>- ГПЗУ (ППТ, решение на размещение);</a:t>
            </a:r>
          </a:p>
          <a:p>
            <a:r>
              <a:rPr lang="ru-RU" sz="1400" dirty="0"/>
              <a:t>- Технические условия.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F11EA8-DFB7-4B54-B963-F37B9D6E5E61}"/>
              </a:ext>
            </a:extLst>
          </p:cNvPr>
          <p:cNvSpPr txBox="1"/>
          <p:nvPr/>
        </p:nvSpPr>
        <p:spPr>
          <a:xfrm>
            <a:off x="3758341" y="4519510"/>
            <a:ext cx="192249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Инженерные изыскания (ИИ):</a:t>
            </a:r>
          </a:p>
          <a:p>
            <a:r>
              <a:rPr lang="ru-RU" sz="1400" dirty="0"/>
              <a:t>- Задание на ИИ;</a:t>
            </a:r>
          </a:p>
          <a:p>
            <a:r>
              <a:rPr lang="ru-RU" sz="1400" dirty="0"/>
              <a:t>- Программа ИИ;</a:t>
            </a:r>
          </a:p>
          <a:p>
            <a:r>
              <a:rPr lang="ru-RU" sz="1400" dirty="0"/>
              <a:t>- Результаты ИИ.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F85B6F-9573-4127-B6CE-F3FE79531FEA}"/>
              </a:ext>
            </a:extLst>
          </p:cNvPr>
          <p:cNvSpPr txBox="1"/>
          <p:nvPr/>
        </p:nvSpPr>
        <p:spPr>
          <a:xfrm>
            <a:off x="6511169" y="4514224"/>
            <a:ext cx="27142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B050"/>
                </a:solidFill>
              </a:rPr>
              <a:t>Оценка соответствия:</a:t>
            </a:r>
          </a:p>
          <a:p>
            <a:r>
              <a:rPr lang="ru-RU" sz="1400" dirty="0"/>
              <a:t>- заданию на проектирование;</a:t>
            </a:r>
          </a:p>
          <a:p>
            <a:r>
              <a:rPr lang="ru-RU" sz="1400" dirty="0"/>
              <a:t>- результатам ИИ;</a:t>
            </a:r>
          </a:p>
          <a:p>
            <a:r>
              <a:rPr lang="ru-RU" sz="1400" dirty="0"/>
              <a:t>- техническим регламентам;</a:t>
            </a:r>
          </a:p>
          <a:p>
            <a:r>
              <a:rPr lang="ru-RU" sz="1400" dirty="0"/>
              <a:t>- нормативным документам.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83676B-CA1B-4CBD-9585-94F923820B56}"/>
              </a:ext>
            </a:extLst>
          </p:cNvPr>
          <p:cNvSpPr txBox="1"/>
          <p:nvPr/>
        </p:nvSpPr>
        <p:spPr>
          <a:xfrm>
            <a:off x="9225394" y="4497620"/>
            <a:ext cx="272668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B050"/>
                </a:solidFill>
              </a:rPr>
              <a:t>Проверка сметной стоимости:</a:t>
            </a:r>
          </a:p>
          <a:p>
            <a:r>
              <a:rPr lang="ru-RU" sz="1400"/>
              <a:t>- проектной </a:t>
            </a:r>
            <a:r>
              <a:rPr lang="ru-RU" sz="1400" dirty="0"/>
              <a:t>документации;</a:t>
            </a:r>
          </a:p>
          <a:p>
            <a:r>
              <a:rPr lang="ru-RU" sz="1400" dirty="0"/>
              <a:t>- ведомости объемов работ;</a:t>
            </a:r>
          </a:p>
          <a:p>
            <a:r>
              <a:rPr lang="ru-RU" sz="1400" dirty="0"/>
              <a:t>- сметным нормативам;</a:t>
            </a:r>
          </a:p>
          <a:p>
            <a:r>
              <a:rPr lang="ru-RU" sz="1400" dirty="0"/>
              <a:t>- НЦС.</a:t>
            </a:r>
          </a:p>
        </p:txBody>
      </p: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4B560955-1257-4ECE-B6D8-DCA5FA9C53CB}"/>
              </a:ext>
            </a:extLst>
          </p:cNvPr>
          <p:cNvCxnSpPr>
            <a:cxnSpLocks/>
            <a:stCxn id="7" idx="0"/>
            <a:endCxn id="6" idx="2"/>
          </p:cNvCxnSpPr>
          <p:nvPr/>
        </p:nvCxnSpPr>
        <p:spPr>
          <a:xfrm flipV="1">
            <a:off x="1949878" y="3234709"/>
            <a:ext cx="1348816" cy="1262911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3EBEDEED-2BFD-4012-89D0-84A4863B06D4}"/>
              </a:ext>
            </a:extLst>
          </p:cNvPr>
          <p:cNvCxnSpPr>
            <a:cxnSpLocks/>
            <a:stCxn id="8" idx="0"/>
            <a:endCxn id="6" idx="2"/>
          </p:cNvCxnSpPr>
          <p:nvPr/>
        </p:nvCxnSpPr>
        <p:spPr>
          <a:xfrm flipH="1" flipV="1">
            <a:off x="3298694" y="3234709"/>
            <a:ext cx="1420893" cy="1284801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0EF6D452-85FD-42F9-AC72-8D30CD6FE329}"/>
              </a:ext>
            </a:extLst>
          </p:cNvPr>
          <p:cNvCxnSpPr>
            <a:cxnSpLocks/>
            <a:stCxn id="9" idx="0"/>
            <a:endCxn id="5" idx="2"/>
          </p:cNvCxnSpPr>
          <p:nvPr/>
        </p:nvCxnSpPr>
        <p:spPr>
          <a:xfrm flipV="1">
            <a:off x="7868281" y="3220917"/>
            <a:ext cx="1357112" cy="1293307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85467E47-48CC-48DA-A59E-CFF0B77FB0AF}"/>
              </a:ext>
            </a:extLst>
          </p:cNvPr>
          <p:cNvCxnSpPr>
            <a:cxnSpLocks/>
            <a:stCxn id="10" idx="0"/>
            <a:endCxn id="5" idx="2"/>
          </p:cNvCxnSpPr>
          <p:nvPr/>
        </p:nvCxnSpPr>
        <p:spPr>
          <a:xfrm flipH="1" flipV="1">
            <a:off x="9225393" y="3220917"/>
            <a:ext cx="1363342" cy="1276703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D82739DE-C72D-4C62-B218-966A9B30979F}"/>
              </a:ext>
            </a:extLst>
          </p:cNvPr>
          <p:cNvCxnSpPr>
            <a:cxnSpLocks/>
            <a:stCxn id="6" idx="0"/>
            <a:endCxn id="3" idx="2"/>
          </p:cNvCxnSpPr>
          <p:nvPr/>
        </p:nvCxnSpPr>
        <p:spPr>
          <a:xfrm flipV="1">
            <a:off x="3298694" y="2259449"/>
            <a:ext cx="2797306" cy="6059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B93FB45D-BABF-4DD7-8BCE-AA36C1BF3D64}"/>
              </a:ext>
            </a:extLst>
          </p:cNvPr>
          <p:cNvCxnSpPr>
            <a:cxnSpLocks/>
            <a:stCxn id="5" idx="0"/>
            <a:endCxn id="3" idx="2"/>
          </p:cNvCxnSpPr>
          <p:nvPr/>
        </p:nvCxnSpPr>
        <p:spPr>
          <a:xfrm flipH="1" flipV="1">
            <a:off x="6096000" y="2259449"/>
            <a:ext cx="3129393" cy="592136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1.2. Процедуры </a:t>
            </a:r>
            <a:r>
              <a:rPr lang="ru-RU" sz="2400" b="1" dirty="0">
                <a:solidFill>
                  <a:srgbClr val="00B050"/>
                </a:solidFill>
              </a:rPr>
              <a:t>государственной экспертизы  </a:t>
            </a:r>
            <a:endParaRPr lang="ru-RU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EA6232-D0A9-42A5-BE3F-1A26848D7CF4}"/>
              </a:ext>
            </a:extLst>
          </p:cNvPr>
          <p:cNvSpPr txBox="1"/>
          <p:nvPr/>
        </p:nvSpPr>
        <p:spPr>
          <a:xfrm>
            <a:off x="795205" y="1219200"/>
            <a:ext cx="17832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Представление </a:t>
            </a:r>
          </a:p>
          <a:p>
            <a:pPr algn="ctr"/>
            <a:r>
              <a:rPr lang="ru-RU" b="1" dirty="0"/>
              <a:t>документов </a:t>
            </a:r>
          </a:p>
          <a:p>
            <a:pPr algn="ctr"/>
            <a:r>
              <a:rPr lang="ru-RU" b="1" dirty="0"/>
              <a:t>заявителем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039D2D-A27B-4C12-AEE9-40B30D8C37EF}"/>
              </a:ext>
            </a:extLst>
          </p:cNvPr>
          <p:cNvSpPr txBox="1"/>
          <p:nvPr/>
        </p:nvSpPr>
        <p:spPr>
          <a:xfrm>
            <a:off x="6844680" y="1350061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</a:rPr>
              <a:t>Проведение  экспертизы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4A81B0-96F2-43DC-83B4-74DCBE58B5AA}"/>
              </a:ext>
            </a:extLst>
          </p:cNvPr>
          <p:cNvSpPr txBox="1"/>
          <p:nvPr/>
        </p:nvSpPr>
        <p:spPr>
          <a:xfrm>
            <a:off x="9840416" y="1340768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Результат </a:t>
            </a:r>
          </a:p>
          <a:p>
            <a:pPr algn="ctr"/>
            <a:r>
              <a:rPr lang="ru-RU" b="1" dirty="0">
                <a:solidFill>
                  <a:srgbClr val="00B050"/>
                </a:solidFill>
              </a:rPr>
              <a:t>экспертизы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8D3F70-FA41-4788-9A11-2DE9FF6044AA}"/>
              </a:ext>
            </a:extLst>
          </p:cNvPr>
          <p:cNvSpPr txBox="1"/>
          <p:nvPr/>
        </p:nvSpPr>
        <p:spPr>
          <a:xfrm>
            <a:off x="98813" y="2553237"/>
            <a:ext cx="31683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Объект экспертизы</a:t>
            </a:r>
          </a:p>
          <a:p>
            <a:r>
              <a:rPr lang="ru-RU" dirty="0">
                <a:solidFill>
                  <a:srgbClr val="0070C0"/>
                </a:solidFill>
              </a:rPr>
              <a:t>1. ИРД</a:t>
            </a:r>
          </a:p>
          <a:p>
            <a:r>
              <a:rPr lang="ru-RU" dirty="0">
                <a:solidFill>
                  <a:srgbClr val="0070C0"/>
                </a:solidFill>
              </a:rPr>
              <a:t>2. Результаты ИИ</a:t>
            </a:r>
          </a:p>
          <a:p>
            <a:r>
              <a:rPr lang="ru-RU" dirty="0">
                <a:solidFill>
                  <a:srgbClr val="0070C0"/>
                </a:solidFill>
              </a:rPr>
              <a:t>3. Разделы ПД</a:t>
            </a:r>
          </a:p>
          <a:p>
            <a:r>
              <a:rPr lang="ru-RU" sz="1200" dirty="0"/>
              <a:t>- Объекты производственного назначения;</a:t>
            </a:r>
          </a:p>
          <a:p>
            <a:r>
              <a:rPr lang="ru-RU" sz="1200" dirty="0"/>
              <a:t>- Объекты непроизводственного назначения;</a:t>
            </a:r>
          </a:p>
          <a:p>
            <a:r>
              <a:rPr lang="ru-RU" sz="1200" dirty="0"/>
              <a:t>- Линейные объекты;</a:t>
            </a:r>
          </a:p>
          <a:p>
            <a:r>
              <a:rPr lang="ru-RU" sz="1200" dirty="0"/>
              <a:t>- Объекты капитального ремонта;</a:t>
            </a:r>
          </a:p>
          <a:p>
            <a:r>
              <a:rPr lang="ru-RU" sz="1200" dirty="0"/>
              <a:t>- Объекты сноса.</a:t>
            </a:r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FBF4B4-FDD3-4B1A-B634-EC3869D7FA27}"/>
              </a:ext>
            </a:extLst>
          </p:cNvPr>
          <p:cNvSpPr txBox="1"/>
          <p:nvPr/>
        </p:nvSpPr>
        <p:spPr>
          <a:xfrm>
            <a:off x="6268615" y="2492896"/>
            <a:ext cx="294556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Предмет экспертизы</a:t>
            </a:r>
            <a:endParaRPr lang="ru-RU" dirty="0"/>
          </a:p>
          <a:p>
            <a:r>
              <a:rPr lang="ru-RU" dirty="0">
                <a:solidFill>
                  <a:srgbClr val="00B050"/>
                </a:solidFill>
              </a:rPr>
              <a:t>1. Оценка соответствия:</a:t>
            </a:r>
          </a:p>
          <a:p>
            <a:r>
              <a:rPr lang="ru-RU" sz="1400" dirty="0"/>
              <a:t>- заданию на проектирование;</a:t>
            </a:r>
          </a:p>
          <a:p>
            <a:r>
              <a:rPr lang="ru-RU" sz="1400" dirty="0"/>
              <a:t>- результатам ИИ;</a:t>
            </a:r>
          </a:p>
          <a:p>
            <a:r>
              <a:rPr lang="ru-RU" sz="1400" dirty="0"/>
              <a:t>- техническим регламентам;</a:t>
            </a:r>
          </a:p>
          <a:p>
            <a:r>
              <a:rPr lang="ru-RU" sz="1400" dirty="0"/>
              <a:t>- нормативным документам.</a:t>
            </a:r>
            <a:endParaRPr lang="ru-RU" dirty="0"/>
          </a:p>
          <a:p>
            <a:r>
              <a:rPr lang="ru-RU" dirty="0">
                <a:solidFill>
                  <a:srgbClr val="00B050"/>
                </a:solidFill>
              </a:rPr>
              <a:t>2. Проверка сметной стоимости:</a:t>
            </a:r>
          </a:p>
          <a:p>
            <a:r>
              <a:rPr lang="ru-RU" sz="1400" dirty="0"/>
              <a:t>- проектной документации;</a:t>
            </a:r>
          </a:p>
          <a:p>
            <a:r>
              <a:rPr lang="ru-RU" sz="1400" dirty="0"/>
              <a:t>- ведомости объемов работ;</a:t>
            </a:r>
          </a:p>
          <a:p>
            <a:r>
              <a:rPr lang="ru-RU" sz="1400" dirty="0"/>
              <a:t>- сметным нормативам;</a:t>
            </a:r>
          </a:p>
          <a:p>
            <a:pPr>
              <a:buFontTx/>
              <a:buChar char="-"/>
            </a:pPr>
            <a:r>
              <a:rPr lang="ru-RU" sz="1400" dirty="0"/>
              <a:t> НЦС.</a:t>
            </a:r>
          </a:p>
          <a:p>
            <a:pPr algn="ctr"/>
            <a:r>
              <a:rPr lang="ru-RU" b="1" dirty="0">
                <a:solidFill>
                  <a:srgbClr val="00B050"/>
                </a:solidFill>
              </a:rPr>
              <a:t>Срок экспертизы</a:t>
            </a:r>
          </a:p>
          <a:p>
            <a:r>
              <a:rPr lang="ru-RU" sz="1400" dirty="0">
                <a:solidFill>
                  <a:srgbClr val="00B050"/>
                </a:solidFill>
              </a:rPr>
              <a:t> </a:t>
            </a:r>
            <a:r>
              <a:rPr lang="ru-RU" sz="1400" b="1" dirty="0">
                <a:solidFill>
                  <a:srgbClr val="00B050"/>
                </a:solidFill>
              </a:rPr>
              <a:t>Рабочие дни </a:t>
            </a:r>
            <a:r>
              <a:rPr lang="ru-RU" sz="1400" dirty="0">
                <a:solidFill>
                  <a:srgbClr val="00B050"/>
                </a:solidFill>
              </a:rPr>
              <a:t>(при продлении)</a:t>
            </a:r>
          </a:p>
          <a:p>
            <a:r>
              <a:rPr lang="ru-RU" sz="1400" b="1" dirty="0"/>
              <a:t>20</a:t>
            </a:r>
            <a:r>
              <a:rPr lang="ru-RU" sz="1400" dirty="0"/>
              <a:t> (40) – жилые объекты</a:t>
            </a:r>
          </a:p>
          <a:p>
            <a:r>
              <a:rPr lang="ru-RU" sz="1400" b="1" dirty="0"/>
              <a:t>30</a:t>
            </a:r>
            <a:r>
              <a:rPr lang="ru-RU" sz="1400" dirty="0"/>
              <a:t> (50) – ИИ, ОЭЗ, достоверность</a:t>
            </a:r>
          </a:p>
          <a:p>
            <a:r>
              <a:rPr lang="ru-RU" sz="1400" b="1" dirty="0"/>
              <a:t>42</a:t>
            </a:r>
            <a:r>
              <a:rPr lang="ru-RU" sz="1400" dirty="0"/>
              <a:t> (62) – иные объекты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E92AD0-3ED1-4D06-B1D9-BC57B5C1A7F4}"/>
              </a:ext>
            </a:extLst>
          </p:cNvPr>
          <p:cNvSpPr txBox="1"/>
          <p:nvPr/>
        </p:nvSpPr>
        <p:spPr>
          <a:xfrm>
            <a:off x="9378694" y="2488538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Заключение ГЭ</a:t>
            </a:r>
            <a:r>
              <a:rPr lang="ru-RU" b="1" dirty="0"/>
              <a:t>, </a:t>
            </a:r>
            <a:r>
              <a:rPr lang="ru-RU" b="1" dirty="0">
                <a:solidFill>
                  <a:srgbClr val="0070C0"/>
                </a:solidFill>
              </a:rPr>
              <a:t>ПД и ИИ, </a:t>
            </a:r>
            <a:r>
              <a:rPr lang="ru-RU" dirty="0"/>
              <a:t>зарегистрированные </a:t>
            </a:r>
          </a:p>
          <a:p>
            <a:pPr algn="ctr"/>
            <a:r>
              <a:rPr lang="ru-RU" dirty="0"/>
              <a:t>во ФГИС ЕГРЗ</a:t>
            </a:r>
            <a:endParaRPr lang="ru-RU" sz="1400" dirty="0"/>
          </a:p>
        </p:txBody>
      </p: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0BB7BBE3-30D3-4ABC-AF6F-D818EC4A566A}"/>
              </a:ext>
            </a:extLst>
          </p:cNvPr>
          <p:cNvCxnSpPr>
            <a:stCxn id="5" idx="2"/>
            <a:endCxn id="14" idx="0"/>
          </p:cNvCxnSpPr>
          <p:nvPr/>
        </p:nvCxnSpPr>
        <p:spPr>
          <a:xfrm flipH="1">
            <a:off x="1682989" y="2142530"/>
            <a:ext cx="3850" cy="4107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BEBA1F95-B596-45F9-848A-DE96CF6AA15A}"/>
              </a:ext>
            </a:extLst>
          </p:cNvPr>
          <p:cNvCxnSpPr>
            <a:cxnSpLocks/>
            <a:stCxn id="6" idx="2"/>
            <a:endCxn id="15" idx="0"/>
          </p:cNvCxnSpPr>
          <p:nvPr/>
        </p:nvCxnSpPr>
        <p:spPr>
          <a:xfrm flipH="1">
            <a:off x="7741395" y="1996392"/>
            <a:ext cx="3385" cy="496504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id="{DADFADBA-E0A8-4189-8274-74A2CBD9E089}"/>
              </a:ext>
            </a:extLst>
          </p:cNvPr>
          <p:cNvCxnSpPr>
            <a:stCxn id="7" idx="2"/>
            <a:endCxn id="17" idx="0"/>
          </p:cNvCxnSpPr>
          <p:nvPr/>
        </p:nvCxnSpPr>
        <p:spPr>
          <a:xfrm>
            <a:off x="10740516" y="1987099"/>
            <a:ext cx="6330" cy="501439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трелка: вправо 33">
            <a:extLst>
              <a:ext uri="{FF2B5EF4-FFF2-40B4-BE49-F238E27FC236}">
                <a16:creationId xmlns:a16="http://schemas.microsoft.com/office/drawing/2014/main" id="{C5BD765E-F324-432B-9598-B98DFBD212DC}"/>
              </a:ext>
            </a:extLst>
          </p:cNvPr>
          <p:cNvSpPr/>
          <p:nvPr/>
        </p:nvSpPr>
        <p:spPr>
          <a:xfrm>
            <a:off x="2567608" y="1484784"/>
            <a:ext cx="978408" cy="484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: вправо 35">
            <a:extLst>
              <a:ext uri="{FF2B5EF4-FFF2-40B4-BE49-F238E27FC236}">
                <a16:creationId xmlns:a16="http://schemas.microsoft.com/office/drawing/2014/main" id="{44C47528-94E7-4D52-B2ED-D03562C10F9B}"/>
              </a:ext>
            </a:extLst>
          </p:cNvPr>
          <p:cNvSpPr/>
          <p:nvPr/>
        </p:nvSpPr>
        <p:spPr>
          <a:xfrm>
            <a:off x="8832304" y="1412776"/>
            <a:ext cx="978408" cy="484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6039D2D-A27B-4C12-AEE9-40B30D8C37EF}"/>
              </a:ext>
            </a:extLst>
          </p:cNvPr>
          <p:cNvSpPr txBox="1"/>
          <p:nvPr/>
        </p:nvSpPr>
        <p:spPr>
          <a:xfrm>
            <a:off x="3851672" y="1417795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</a:rPr>
              <a:t>Проверка   комплектности</a:t>
            </a:r>
          </a:p>
        </p:txBody>
      </p:sp>
      <p:sp>
        <p:nvSpPr>
          <p:cNvPr id="56" name="Стрелка: вправо 35">
            <a:extLst>
              <a:ext uri="{FF2B5EF4-FFF2-40B4-BE49-F238E27FC236}">
                <a16:creationId xmlns:a16="http://schemas.microsoft.com/office/drawing/2014/main" id="{44C47528-94E7-4D52-B2ED-D03562C10F9B}"/>
              </a:ext>
            </a:extLst>
          </p:cNvPr>
          <p:cNvSpPr/>
          <p:nvPr/>
        </p:nvSpPr>
        <p:spPr>
          <a:xfrm>
            <a:off x="5735960" y="1484784"/>
            <a:ext cx="978408" cy="484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DFBF4B4-FDD3-4B1A-B634-EC3869D7FA27}"/>
              </a:ext>
            </a:extLst>
          </p:cNvPr>
          <p:cNvSpPr txBox="1"/>
          <p:nvPr/>
        </p:nvSpPr>
        <p:spPr>
          <a:xfrm>
            <a:off x="3287688" y="2492896"/>
            <a:ext cx="294556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Результат проверки</a:t>
            </a:r>
          </a:p>
          <a:p>
            <a:pPr marL="342900" indent="-342900"/>
            <a:r>
              <a:rPr lang="ru-RU" dirty="0">
                <a:solidFill>
                  <a:srgbClr val="00B050"/>
                </a:solidFill>
              </a:rPr>
              <a:t>1. Договор и расчет платы</a:t>
            </a:r>
          </a:p>
          <a:p>
            <a:pPr marL="342900" indent="-342900"/>
            <a:endParaRPr lang="ru-RU" dirty="0">
              <a:solidFill>
                <a:srgbClr val="00B050"/>
              </a:solidFill>
            </a:endParaRPr>
          </a:p>
          <a:p>
            <a:pPr marL="342900" indent="-342900"/>
            <a:r>
              <a:rPr lang="ru-RU" dirty="0">
                <a:solidFill>
                  <a:srgbClr val="00B050"/>
                </a:solidFill>
              </a:rPr>
              <a:t>2. Уведомление об отказе </a:t>
            </a:r>
          </a:p>
          <a:p>
            <a:pPr marL="342900" indent="-342900"/>
            <a:endParaRPr lang="ru-RU" b="1" dirty="0">
              <a:solidFill>
                <a:srgbClr val="00B050"/>
              </a:solidFill>
            </a:endParaRPr>
          </a:p>
          <a:p>
            <a:pPr algn="ctr"/>
            <a:r>
              <a:rPr lang="ru-RU" b="1" dirty="0">
                <a:solidFill>
                  <a:srgbClr val="00B050"/>
                </a:solidFill>
              </a:rPr>
              <a:t>Срок проверки</a:t>
            </a:r>
          </a:p>
          <a:p>
            <a:r>
              <a:rPr lang="ru-RU" sz="1400" b="1" dirty="0"/>
              <a:t>3 </a:t>
            </a:r>
            <a:r>
              <a:rPr lang="ru-RU" sz="1400" dirty="0"/>
              <a:t>– рабочих дня</a:t>
            </a:r>
          </a:p>
        </p:txBody>
      </p:sp>
      <p:cxnSp>
        <p:nvCxnSpPr>
          <p:cNvPr id="62" name="Прямая со стрелкой 61"/>
          <p:cNvCxnSpPr>
            <a:stCxn id="53" idx="2"/>
            <a:endCxn id="57" idx="0"/>
          </p:cNvCxnSpPr>
          <p:nvPr/>
        </p:nvCxnSpPr>
        <p:spPr>
          <a:xfrm>
            <a:off x="4751772" y="2064126"/>
            <a:ext cx="8696" cy="42877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0756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1.3. Процедуры </a:t>
            </a:r>
            <a:r>
              <a:rPr lang="ru-RU" sz="2400" b="1" dirty="0">
                <a:solidFill>
                  <a:srgbClr val="00B050"/>
                </a:solidFill>
              </a:rPr>
              <a:t>экспертного сопровождения  </a:t>
            </a:r>
            <a:endParaRPr lang="ru-RU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EA6232-D0A9-42A5-BE3F-1A26848D7CF4}"/>
              </a:ext>
            </a:extLst>
          </p:cNvPr>
          <p:cNvSpPr txBox="1"/>
          <p:nvPr/>
        </p:nvSpPr>
        <p:spPr>
          <a:xfrm>
            <a:off x="795205" y="1219200"/>
            <a:ext cx="17832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Представление </a:t>
            </a:r>
          </a:p>
          <a:p>
            <a:pPr algn="ctr"/>
            <a:r>
              <a:rPr lang="ru-RU" b="1" dirty="0"/>
              <a:t>документов </a:t>
            </a:r>
          </a:p>
          <a:p>
            <a:pPr algn="ctr"/>
            <a:r>
              <a:rPr lang="ru-RU" b="1" dirty="0"/>
              <a:t>заявителем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039D2D-A27B-4C12-AEE9-40B30D8C37EF}"/>
              </a:ext>
            </a:extLst>
          </p:cNvPr>
          <p:cNvSpPr txBox="1"/>
          <p:nvPr/>
        </p:nvSpPr>
        <p:spPr>
          <a:xfrm>
            <a:off x="6844680" y="1350061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</a:rPr>
              <a:t>Проведение  экспертизы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4A81B0-96F2-43DC-83B4-74DCBE58B5AA}"/>
              </a:ext>
            </a:extLst>
          </p:cNvPr>
          <p:cNvSpPr txBox="1"/>
          <p:nvPr/>
        </p:nvSpPr>
        <p:spPr>
          <a:xfrm>
            <a:off x="9677152" y="1329267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Результат </a:t>
            </a:r>
          </a:p>
          <a:p>
            <a:pPr algn="ctr"/>
            <a:r>
              <a:rPr lang="ru-RU" b="1" dirty="0">
                <a:solidFill>
                  <a:srgbClr val="00B050"/>
                </a:solidFill>
              </a:rPr>
              <a:t>экспертизы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8D3F70-FA41-4788-9A11-2DE9FF6044AA}"/>
              </a:ext>
            </a:extLst>
          </p:cNvPr>
          <p:cNvSpPr txBox="1"/>
          <p:nvPr/>
        </p:nvSpPr>
        <p:spPr>
          <a:xfrm>
            <a:off x="98813" y="2553237"/>
            <a:ext cx="31683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Объект экспертизы</a:t>
            </a:r>
          </a:p>
          <a:p>
            <a:r>
              <a:rPr lang="ru-RU" sz="1600" dirty="0">
                <a:solidFill>
                  <a:srgbClr val="0070C0"/>
                </a:solidFill>
              </a:rPr>
              <a:t>Разделы ПД, в которые внесены изменения, после получения заключения ГЭ </a:t>
            </a:r>
            <a:endParaRPr lang="ru-RU" sz="16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FBF4B4-FDD3-4B1A-B634-EC3869D7FA27}"/>
              </a:ext>
            </a:extLst>
          </p:cNvPr>
          <p:cNvSpPr txBox="1"/>
          <p:nvPr/>
        </p:nvSpPr>
        <p:spPr>
          <a:xfrm>
            <a:off x="6187976" y="2489200"/>
            <a:ext cx="311817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Предмет экспертизы</a:t>
            </a:r>
            <a:endParaRPr lang="ru-RU" dirty="0"/>
          </a:p>
          <a:p>
            <a:r>
              <a:rPr lang="ru-RU" sz="1600" dirty="0">
                <a:solidFill>
                  <a:srgbClr val="00B050"/>
                </a:solidFill>
              </a:rPr>
              <a:t>1. Оценка соответствия:</a:t>
            </a:r>
          </a:p>
          <a:p>
            <a:r>
              <a:rPr lang="ru-RU" sz="1400" dirty="0"/>
              <a:t>- заданию на проектирование;</a:t>
            </a:r>
          </a:p>
          <a:p>
            <a:r>
              <a:rPr lang="ru-RU" sz="1400" dirty="0"/>
              <a:t>- результатам ИИ;</a:t>
            </a:r>
          </a:p>
          <a:p>
            <a:r>
              <a:rPr lang="ru-RU" sz="1400" dirty="0"/>
              <a:t>- техническим регламентам;</a:t>
            </a:r>
          </a:p>
          <a:p>
            <a:pPr>
              <a:buFontTx/>
              <a:buChar char="-"/>
            </a:pPr>
            <a:r>
              <a:rPr lang="ru-RU" sz="1400" dirty="0"/>
              <a:t> нормативным документам;</a:t>
            </a:r>
          </a:p>
          <a:p>
            <a:pPr>
              <a:buFontTx/>
              <a:buChar char="-"/>
            </a:pPr>
            <a:r>
              <a:rPr lang="ru-RU" sz="1400" b="1" dirty="0"/>
              <a:t> неизменяемым разделам ПД.</a:t>
            </a:r>
            <a:endParaRPr lang="ru-RU" b="1" dirty="0"/>
          </a:p>
          <a:p>
            <a:r>
              <a:rPr lang="ru-RU" sz="1600" dirty="0">
                <a:solidFill>
                  <a:srgbClr val="00B050"/>
                </a:solidFill>
              </a:rPr>
              <a:t>2. Проверка сметной стоимости:</a:t>
            </a:r>
          </a:p>
          <a:p>
            <a:r>
              <a:rPr lang="ru-RU" sz="1400" dirty="0"/>
              <a:t>- проектной документации;</a:t>
            </a:r>
          </a:p>
          <a:p>
            <a:r>
              <a:rPr lang="ru-RU" sz="1400" dirty="0"/>
              <a:t>- ведомости объемов работ;</a:t>
            </a:r>
          </a:p>
          <a:p>
            <a:r>
              <a:rPr lang="ru-RU" sz="1400" dirty="0"/>
              <a:t>- сметным нормативам;</a:t>
            </a:r>
          </a:p>
          <a:p>
            <a:pPr>
              <a:buFontTx/>
              <a:buChar char="-"/>
            </a:pPr>
            <a:r>
              <a:rPr lang="ru-RU" sz="1400" dirty="0"/>
              <a:t> НЦС.</a:t>
            </a:r>
          </a:p>
          <a:p>
            <a:pPr algn="ctr"/>
            <a:r>
              <a:rPr lang="ru-RU" b="1" dirty="0">
                <a:solidFill>
                  <a:srgbClr val="00B050"/>
                </a:solidFill>
              </a:rPr>
              <a:t>Срок экспертизы</a:t>
            </a:r>
          </a:p>
          <a:p>
            <a:r>
              <a:rPr lang="ru-RU" sz="1600" dirty="0">
                <a:solidFill>
                  <a:srgbClr val="00B050"/>
                </a:solidFill>
              </a:rPr>
              <a:t> </a:t>
            </a:r>
            <a:r>
              <a:rPr lang="ru-RU" sz="1600" b="1" dirty="0">
                <a:solidFill>
                  <a:srgbClr val="00B050"/>
                </a:solidFill>
              </a:rPr>
              <a:t>Рабочие дни </a:t>
            </a:r>
            <a:r>
              <a:rPr lang="ru-RU" sz="1600" dirty="0">
                <a:solidFill>
                  <a:srgbClr val="00B050"/>
                </a:solidFill>
              </a:rPr>
              <a:t>(при продлении)</a:t>
            </a:r>
          </a:p>
          <a:p>
            <a:r>
              <a:rPr lang="ru-RU" sz="1400" b="1" dirty="0"/>
              <a:t>10</a:t>
            </a:r>
            <a:r>
              <a:rPr lang="ru-RU" sz="1400" dirty="0"/>
              <a:t> (20) – оценка соответствия  </a:t>
            </a:r>
          </a:p>
          <a:p>
            <a:r>
              <a:rPr lang="ru-RU" sz="1400" b="1" dirty="0"/>
              <a:t>15</a:t>
            </a:r>
            <a:r>
              <a:rPr lang="ru-RU" sz="1400" dirty="0"/>
              <a:t> (35) – ГЭ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E92AD0-3ED1-4D06-B1D9-BC57B5C1A7F4}"/>
              </a:ext>
            </a:extLst>
          </p:cNvPr>
          <p:cNvSpPr txBox="1"/>
          <p:nvPr/>
        </p:nvSpPr>
        <p:spPr>
          <a:xfrm>
            <a:off x="9048328" y="2488538"/>
            <a:ext cx="306667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Заключение </a:t>
            </a:r>
          </a:p>
          <a:p>
            <a:pPr algn="ctr"/>
            <a:r>
              <a:rPr lang="ru-RU" sz="1600" dirty="0">
                <a:solidFill>
                  <a:srgbClr val="00B050"/>
                </a:solidFill>
              </a:rPr>
              <a:t>1. Заключения о соответствии  </a:t>
            </a:r>
          </a:p>
          <a:p>
            <a:pPr algn="ctr"/>
            <a:r>
              <a:rPr lang="ru-RU" sz="1600" dirty="0">
                <a:solidFill>
                  <a:srgbClr val="00B050"/>
                </a:solidFill>
              </a:rPr>
              <a:t>2. Заключение ГЭ</a:t>
            </a:r>
            <a:r>
              <a:rPr lang="ru-RU" sz="1600" dirty="0"/>
              <a:t>, </a:t>
            </a:r>
            <a:r>
              <a:rPr lang="ru-RU" sz="1600" dirty="0">
                <a:solidFill>
                  <a:srgbClr val="0070C0"/>
                </a:solidFill>
              </a:rPr>
              <a:t>ПД и ИИ, </a:t>
            </a:r>
            <a:r>
              <a:rPr lang="ru-RU" sz="1600" dirty="0"/>
              <a:t>зарегистрированные </a:t>
            </a:r>
          </a:p>
          <a:p>
            <a:pPr algn="ctr"/>
            <a:r>
              <a:rPr lang="ru-RU" sz="1600" dirty="0"/>
              <a:t>во ФГИС ЕГРЗ</a:t>
            </a:r>
          </a:p>
        </p:txBody>
      </p: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0BB7BBE3-30D3-4ABC-AF6F-D818EC4A566A}"/>
              </a:ext>
            </a:extLst>
          </p:cNvPr>
          <p:cNvCxnSpPr>
            <a:stCxn id="5" idx="2"/>
            <a:endCxn id="14" idx="0"/>
          </p:cNvCxnSpPr>
          <p:nvPr/>
        </p:nvCxnSpPr>
        <p:spPr>
          <a:xfrm flipH="1">
            <a:off x="1682989" y="2142530"/>
            <a:ext cx="3850" cy="4107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BEBA1F95-B596-45F9-848A-DE96CF6AA15A}"/>
              </a:ext>
            </a:extLst>
          </p:cNvPr>
          <p:cNvCxnSpPr>
            <a:cxnSpLocks/>
            <a:stCxn id="6" idx="2"/>
            <a:endCxn id="15" idx="0"/>
          </p:cNvCxnSpPr>
          <p:nvPr/>
        </p:nvCxnSpPr>
        <p:spPr>
          <a:xfrm>
            <a:off x="7744780" y="1996392"/>
            <a:ext cx="2284" cy="492808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id="{DADFADBA-E0A8-4189-8274-74A2CBD9E089}"/>
              </a:ext>
            </a:extLst>
          </p:cNvPr>
          <p:cNvCxnSpPr>
            <a:stCxn id="7" idx="2"/>
            <a:endCxn id="17" idx="0"/>
          </p:cNvCxnSpPr>
          <p:nvPr/>
        </p:nvCxnSpPr>
        <p:spPr>
          <a:xfrm>
            <a:off x="10577252" y="1975598"/>
            <a:ext cx="4411" cy="51294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трелка: вправо 33">
            <a:extLst>
              <a:ext uri="{FF2B5EF4-FFF2-40B4-BE49-F238E27FC236}">
                <a16:creationId xmlns:a16="http://schemas.microsoft.com/office/drawing/2014/main" id="{C5BD765E-F324-432B-9598-B98DFBD212DC}"/>
              </a:ext>
            </a:extLst>
          </p:cNvPr>
          <p:cNvSpPr/>
          <p:nvPr/>
        </p:nvSpPr>
        <p:spPr>
          <a:xfrm>
            <a:off x="2567608" y="1484784"/>
            <a:ext cx="978408" cy="484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: вправо 35">
            <a:extLst>
              <a:ext uri="{FF2B5EF4-FFF2-40B4-BE49-F238E27FC236}">
                <a16:creationId xmlns:a16="http://schemas.microsoft.com/office/drawing/2014/main" id="{44C47528-94E7-4D52-B2ED-D03562C10F9B}"/>
              </a:ext>
            </a:extLst>
          </p:cNvPr>
          <p:cNvSpPr/>
          <p:nvPr/>
        </p:nvSpPr>
        <p:spPr>
          <a:xfrm>
            <a:off x="8472264" y="1484784"/>
            <a:ext cx="978408" cy="484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6039D2D-A27B-4C12-AEE9-40B30D8C37EF}"/>
              </a:ext>
            </a:extLst>
          </p:cNvPr>
          <p:cNvSpPr txBox="1"/>
          <p:nvPr/>
        </p:nvSpPr>
        <p:spPr>
          <a:xfrm>
            <a:off x="3851672" y="1417795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</a:rPr>
              <a:t>Проверка   комплектности</a:t>
            </a:r>
          </a:p>
        </p:txBody>
      </p:sp>
      <p:sp>
        <p:nvSpPr>
          <p:cNvPr id="56" name="Стрелка: вправо 35">
            <a:extLst>
              <a:ext uri="{FF2B5EF4-FFF2-40B4-BE49-F238E27FC236}">
                <a16:creationId xmlns:a16="http://schemas.microsoft.com/office/drawing/2014/main" id="{44C47528-94E7-4D52-B2ED-D03562C10F9B}"/>
              </a:ext>
            </a:extLst>
          </p:cNvPr>
          <p:cNvSpPr/>
          <p:nvPr/>
        </p:nvSpPr>
        <p:spPr>
          <a:xfrm>
            <a:off x="5735960" y="1484784"/>
            <a:ext cx="978408" cy="484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DFBF4B4-FDD3-4B1A-B634-EC3869D7FA27}"/>
              </a:ext>
            </a:extLst>
          </p:cNvPr>
          <p:cNvSpPr txBox="1"/>
          <p:nvPr/>
        </p:nvSpPr>
        <p:spPr>
          <a:xfrm>
            <a:off x="3287688" y="2492896"/>
            <a:ext cx="29455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</a:rPr>
              <a:t>Результат проверки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rgbClr val="00B050"/>
                </a:solidFill>
              </a:rPr>
              <a:t>Договор и расчет платы</a:t>
            </a:r>
          </a:p>
          <a:p>
            <a:pPr marL="342900" indent="-342900">
              <a:buAutoNum type="arabicPeriod"/>
            </a:pPr>
            <a:r>
              <a:rPr lang="ru-RU" sz="1600" dirty="0">
                <a:solidFill>
                  <a:srgbClr val="00B050"/>
                </a:solidFill>
              </a:rPr>
              <a:t>Уведомление об отказе </a:t>
            </a:r>
          </a:p>
          <a:p>
            <a:pPr marL="342900" indent="-342900"/>
            <a:endParaRPr lang="ru-RU" b="1" dirty="0">
              <a:solidFill>
                <a:srgbClr val="00B050"/>
              </a:solidFill>
            </a:endParaRPr>
          </a:p>
          <a:p>
            <a:pPr algn="ctr"/>
            <a:r>
              <a:rPr lang="ru-RU" b="1" dirty="0">
                <a:solidFill>
                  <a:srgbClr val="00B050"/>
                </a:solidFill>
              </a:rPr>
              <a:t>Срок проверки</a:t>
            </a:r>
          </a:p>
          <a:p>
            <a:pPr algn="ctr"/>
            <a:r>
              <a:rPr lang="ru-RU" sz="1400" b="1" dirty="0"/>
              <a:t>3 </a:t>
            </a:r>
            <a:r>
              <a:rPr lang="ru-RU" sz="1400" dirty="0"/>
              <a:t>– рабочих дня</a:t>
            </a:r>
          </a:p>
        </p:txBody>
      </p:sp>
      <p:cxnSp>
        <p:nvCxnSpPr>
          <p:cNvPr id="62" name="Прямая со стрелкой 61"/>
          <p:cNvCxnSpPr>
            <a:stCxn id="53" idx="2"/>
            <a:endCxn id="57" idx="0"/>
          </p:cNvCxnSpPr>
          <p:nvPr/>
        </p:nvCxnSpPr>
        <p:spPr>
          <a:xfrm>
            <a:off x="4751772" y="2064126"/>
            <a:ext cx="8696" cy="42877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0756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2.1. Нормативные документы, определяющие </a:t>
            </a:r>
            <a:r>
              <a:rPr lang="ru-RU" sz="2400" b="1" dirty="0">
                <a:solidFill>
                  <a:srgbClr val="0070C0"/>
                </a:solidFill>
              </a:rPr>
              <a:t>требования к разделам проектной документации и результатам инженерных изысканий </a:t>
            </a: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27348" y="1392618"/>
            <a:ext cx="1173730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>
                <a:cs typeface="Arial" pitchFamily="34" charset="0"/>
              </a:rPr>
              <a:t>Постановления Правительства Российской Федерации:</a:t>
            </a:r>
          </a:p>
          <a:p>
            <a:r>
              <a:rPr lang="ru-RU" sz="2000" dirty="0">
                <a:cs typeface="Arial" pitchFamily="34" charset="0"/>
              </a:rPr>
              <a:t>- от </a:t>
            </a:r>
            <a:r>
              <a:rPr lang="ru-RU" sz="2000" dirty="0"/>
              <a:t>19.01.2006 № 20</a:t>
            </a:r>
            <a:r>
              <a:rPr lang="ru-RU" sz="2000" dirty="0">
                <a:cs typeface="Arial" pitchFamily="34" charset="0"/>
              </a:rPr>
              <a:t> «</a:t>
            </a:r>
            <a:r>
              <a:rPr lang="ru-RU" sz="2000" dirty="0">
                <a:solidFill>
                  <a:srgbClr val="0070C0"/>
                </a:solidFill>
              </a:rPr>
              <a:t>Об инженерных изысканиях </a:t>
            </a:r>
            <a:r>
              <a:rPr lang="ru-RU" sz="2000" dirty="0"/>
              <a:t>для подготовки проектной документации, строительства, реконструкции объектов капитального строительства</a:t>
            </a:r>
            <a:r>
              <a:rPr lang="ru-RU" sz="2000" dirty="0">
                <a:cs typeface="Arial" pitchFamily="34" charset="0"/>
              </a:rPr>
              <a:t>»;</a:t>
            </a:r>
          </a:p>
          <a:p>
            <a:endParaRPr lang="ru-RU" sz="2000" dirty="0">
              <a:cs typeface="Arial" pitchFamily="34" charset="0"/>
            </a:endParaRPr>
          </a:p>
          <a:p>
            <a:r>
              <a:rPr lang="ru-RU" sz="2000" dirty="0"/>
              <a:t>- от 16.02.2008 № 87 «</a:t>
            </a:r>
            <a:r>
              <a:rPr lang="ru-RU" sz="2000" dirty="0">
                <a:solidFill>
                  <a:srgbClr val="0070C0"/>
                </a:solidFill>
                <a:cs typeface="Arial" pitchFamily="34" charset="0"/>
              </a:rPr>
              <a:t>О составе разделов проектной документации </a:t>
            </a:r>
            <a:r>
              <a:rPr lang="ru-RU" sz="2000" dirty="0">
                <a:cs typeface="Arial" pitchFamily="34" charset="0"/>
              </a:rPr>
              <a:t>и требованиях к их содержанию.</a:t>
            </a:r>
          </a:p>
          <a:p>
            <a:endParaRPr lang="ru-RU" sz="2000" b="1" dirty="0">
              <a:solidFill>
                <a:srgbClr val="0070C0"/>
              </a:solidFill>
              <a:cs typeface="Arial" pitchFamily="34" charset="0"/>
            </a:endParaRPr>
          </a:p>
          <a:p>
            <a:r>
              <a:rPr lang="ru-RU" sz="2000" b="1" dirty="0">
                <a:cs typeface="Arial" pitchFamily="34" charset="0"/>
              </a:rPr>
              <a:t>Приказ Росстроя:</a:t>
            </a:r>
            <a:r>
              <a:rPr lang="ru-RU" sz="2000" dirty="0"/>
              <a:t> </a:t>
            </a:r>
          </a:p>
          <a:p>
            <a:r>
              <a:rPr lang="ru-RU" sz="2000" dirty="0">
                <a:cs typeface="Arial" pitchFamily="34" charset="0"/>
              </a:rPr>
              <a:t>- от 02.04.2009 № 108 «Об утверждении </a:t>
            </a:r>
            <a:r>
              <a:rPr lang="ru-RU" sz="2000" dirty="0">
                <a:solidFill>
                  <a:srgbClr val="0070C0"/>
                </a:solidFill>
                <a:cs typeface="Arial" pitchFamily="34" charset="0"/>
              </a:rPr>
              <a:t>правил выполнения и оформления текстовых и графических материалов,</a:t>
            </a:r>
            <a:r>
              <a:rPr lang="ru-RU" sz="2000" dirty="0">
                <a:cs typeface="Arial" pitchFamily="34" charset="0"/>
              </a:rPr>
              <a:t> входящих в состав проектной и рабочей документации»;</a:t>
            </a:r>
          </a:p>
          <a:p>
            <a:endParaRPr lang="ru-RU" sz="2000" b="1" dirty="0">
              <a:solidFill>
                <a:srgbClr val="0070C0"/>
              </a:solidFill>
              <a:cs typeface="Arial" pitchFamily="34" charset="0"/>
            </a:endParaRPr>
          </a:p>
          <a:p>
            <a:r>
              <a:rPr lang="ru-RU" sz="2000" b="1" dirty="0">
                <a:cs typeface="Arial" pitchFamily="34" charset="0"/>
              </a:rPr>
              <a:t>Приказ Минстроя России:</a:t>
            </a:r>
            <a:r>
              <a:rPr lang="ru-RU" sz="2000" dirty="0"/>
              <a:t> </a:t>
            </a:r>
          </a:p>
          <a:p>
            <a:r>
              <a:rPr lang="ru-RU" sz="2000" dirty="0">
                <a:cs typeface="Arial" pitchFamily="34" charset="0"/>
              </a:rPr>
              <a:t>- от 12.05.2017 № 783/</a:t>
            </a:r>
            <a:r>
              <a:rPr lang="ru-RU" sz="2000" dirty="0" err="1">
                <a:cs typeface="Arial" pitchFamily="34" charset="0"/>
              </a:rPr>
              <a:t>пр</a:t>
            </a:r>
            <a:r>
              <a:rPr lang="ru-RU" sz="2000" dirty="0">
                <a:cs typeface="Arial" pitchFamily="34" charset="0"/>
              </a:rPr>
              <a:t> «Об утверждении </a:t>
            </a:r>
            <a:r>
              <a:rPr lang="ru-RU" sz="2000" dirty="0">
                <a:solidFill>
                  <a:srgbClr val="0070C0"/>
                </a:solidFill>
                <a:cs typeface="Arial" pitchFamily="34" charset="0"/>
              </a:rPr>
              <a:t>требований к формату электронных документов, </a:t>
            </a:r>
            <a:r>
              <a:rPr lang="ru-RU" sz="2000" dirty="0">
                <a:cs typeface="Arial" pitchFamily="34" charset="0"/>
              </a:rPr>
              <a:t>представляемых </a:t>
            </a:r>
            <a:r>
              <a:rPr lang="ru-RU" sz="2000" dirty="0">
                <a:solidFill>
                  <a:srgbClr val="00B050"/>
                </a:solidFill>
                <a:cs typeface="Arial" pitchFamily="34" charset="0"/>
              </a:rPr>
              <a:t>для проведения государственной экспертизы </a:t>
            </a:r>
            <a:r>
              <a:rPr lang="ru-RU" sz="2000" dirty="0">
                <a:solidFill>
                  <a:srgbClr val="0070C0"/>
                </a:solidFill>
                <a:cs typeface="Arial" pitchFamily="34" charset="0"/>
              </a:rPr>
              <a:t>проектной документации и (или) результатов инженерных изысканий</a:t>
            </a:r>
            <a:r>
              <a:rPr lang="ru-RU" sz="2000" dirty="0">
                <a:cs typeface="Arial" pitchFamily="34" charset="0"/>
              </a:rPr>
              <a:t> и проверки достоверности определения сметной стоимости строительства, реконструкции, капитального ремонта объектов капитального строительства»;</a:t>
            </a:r>
            <a:endParaRPr lang="ru-RU" sz="20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977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2.2. Нормативные документы </a:t>
            </a:r>
            <a:r>
              <a:rPr lang="ru-RU" sz="2400" b="1" dirty="0">
                <a:solidFill>
                  <a:srgbClr val="00B050"/>
                </a:solidFill>
              </a:rPr>
              <a:t>о порядке организации и проведения государственной экспертизы </a:t>
            </a: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27348" y="1300282"/>
            <a:ext cx="11737304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Постановления Правительства Российской Федерации:</a:t>
            </a:r>
          </a:p>
          <a:p>
            <a:endParaRPr lang="ru-RU" sz="2400" b="1" dirty="0"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ru-RU" sz="2400" dirty="0">
                <a:cs typeface="Arial" pitchFamily="34" charset="0"/>
              </a:rPr>
              <a:t>от 05.03.2007 № 145 «</a:t>
            </a:r>
            <a:r>
              <a:rPr lang="ru-RU" sz="2400" dirty="0">
                <a:solidFill>
                  <a:srgbClr val="00B050"/>
                </a:solidFill>
                <a:cs typeface="Arial" pitchFamily="34" charset="0"/>
              </a:rPr>
              <a:t>О порядке организации </a:t>
            </a:r>
            <a:r>
              <a:rPr lang="ru-RU" sz="2400" dirty="0">
                <a:cs typeface="Arial" pitchFamily="34" charset="0"/>
              </a:rPr>
              <a:t>и проведения </a:t>
            </a:r>
            <a:r>
              <a:rPr lang="ru-RU" sz="2400" dirty="0">
                <a:solidFill>
                  <a:srgbClr val="00B050"/>
                </a:solidFill>
                <a:cs typeface="Arial" pitchFamily="34" charset="0"/>
              </a:rPr>
              <a:t>государственной экспертизы</a:t>
            </a:r>
            <a:r>
              <a:rPr lang="ru-RU" sz="2400" dirty="0">
                <a:cs typeface="Arial" pitchFamily="34" charset="0"/>
              </a:rPr>
              <a:t> проектной документации и результатов инженерных изысканий»;</a:t>
            </a:r>
          </a:p>
          <a:p>
            <a:endParaRPr lang="ru-RU" sz="2400" dirty="0">
              <a:cs typeface="Arial" pitchFamily="34" charset="0"/>
            </a:endParaRPr>
          </a:p>
          <a:p>
            <a:r>
              <a:rPr lang="ru-RU" sz="2400" dirty="0">
                <a:cs typeface="Arial" pitchFamily="34" charset="0"/>
              </a:rPr>
              <a:t>-  от 24.07.2017 № 878 «</a:t>
            </a:r>
            <a:r>
              <a:rPr lang="ru-RU" sz="2400" dirty="0">
                <a:solidFill>
                  <a:srgbClr val="00B050"/>
                </a:solidFill>
                <a:cs typeface="Arial" pitchFamily="34" charset="0"/>
              </a:rPr>
              <a:t>О порядке формирования единого государственного реестра заключений экспертизы</a:t>
            </a:r>
            <a:r>
              <a:rPr lang="ru-RU" sz="2400" dirty="0">
                <a:cs typeface="Arial" pitchFamily="34" charset="0"/>
              </a:rPr>
              <a:t> проектной документации объектов капитального строительства и внесении изменений в постановление Правительства РФ 05.03.2007 № 145»;</a:t>
            </a:r>
          </a:p>
          <a:p>
            <a:endParaRPr lang="ru-RU" sz="2400" dirty="0">
              <a:cs typeface="Arial" pitchFamily="34" charset="0"/>
            </a:endParaRPr>
          </a:p>
          <a:p>
            <a:r>
              <a:rPr lang="ru-RU" sz="2400" dirty="0">
                <a:cs typeface="Arial" pitchFamily="34" charset="0"/>
              </a:rPr>
              <a:t>-  от 31.12.2019 № 1948 «</a:t>
            </a:r>
            <a:r>
              <a:rPr lang="ru-RU" sz="2400" dirty="0">
                <a:solidFill>
                  <a:srgbClr val="00B050"/>
                </a:solidFill>
                <a:cs typeface="Arial" pitchFamily="34" charset="0"/>
              </a:rPr>
              <a:t>О внесении изменений </a:t>
            </a:r>
            <a:r>
              <a:rPr lang="ru-RU" sz="2400" dirty="0">
                <a:cs typeface="Arial" pitchFamily="34" charset="0"/>
              </a:rPr>
              <a:t>в некоторые акты Правительства РФ и признании утратившими силу некоторых актов и отдельных положений некоторых актов Правительства РФ». </a:t>
            </a:r>
          </a:p>
          <a:p>
            <a:endParaRPr lang="ru-RU" sz="24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594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2.3. Нормативные документы </a:t>
            </a:r>
            <a:r>
              <a:rPr lang="ru-RU" sz="2400" b="1" dirty="0">
                <a:solidFill>
                  <a:srgbClr val="00B050"/>
                </a:solidFill>
              </a:rPr>
              <a:t>о порядке организации и проведения государственной экспертизы </a:t>
            </a: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54696" y="1196752"/>
            <a:ext cx="11737304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Приказы Минстроя России:</a:t>
            </a:r>
            <a:endParaRPr lang="ru-RU" sz="2200" dirty="0">
              <a:cs typeface="Arial" pitchFamily="34" charset="0"/>
            </a:endParaRPr>
          </a:p>
          <a:p>
            <a:r>
              <a:rPr lang="ru-RU" sz="2200" dirty="0">
                <a:cs typeface="Arial" pitchFamily="34" charset="0"/>
              </a:rPr>
              <a:t>- </a:t>
            </a:r>
            <a:r>
              <a:rPr lang="ru-RU" sz="2200" b="1" dirty="0">
                <a:cs typeface="Arial" pitchFamily="34" charset="0"/>
              </a:rPr>
              <a:t>от 22.02.2018 № 115/</a:t>
            </a:r>
            <a:r>
              <a:rPr lang="ru-RU" sz="2200" b="1" dirty="0" err="1">
                <a:cs typeface="Arial" pitchFamily="34" charset="0"/>
              </a:rPr>
              <a:t>пр</a:t>
            </a:r>
            <a:r>
              <a:rPr lang="ru-RU" sz="2200" b="1" dirty="0">
                <a:cs typeface="Arial" pitchFamily="34" charset="0"/>
              </a:rPr>
              <a:t> </a:t>
            </a:r>
            <a:r>
              <a:rPr lang="ru-RU" sz="2200" dirty="0">
                <a:cs typeface="Arial" pitchFamily="34" charset="0"/>
              </a:rPr>
              <a:t>«Об утверждении </a:t>
            </a:r>
            <a:r>
              <a:rPr lang="ru-RU" sz="2200" dirty="0">
                <a:solidFill>
                  <a:srgbClr val="00B050"/>
                </a:solidFill>
                <a:cs typeface="Arial" pitchFamily="34" charset="0"/>
              </a:rPr>
              <a:t>порядка ведения единого государственного реестра заключений экспертизы</a:t>
            </a:r>
            <a:r>
              <a:rPr lang="ru-RU" sz="2200" dirty="0">
                <a:cs typeface="Arial" pitchFamily="34" charset="0"/>
              </a:rPr>
              <a:t> проектной документации объектов капитального строительства и предоставления содержащихся в нем сведений и документов»; </a:t>
            </a:r>
          </a:p>
          <a:p>
            <a:r>
              <a:rPr lang="ru-RU" sz="2200" dirty="0">
                <a:cs typeface="Arial" pitchFamily="34" charset="0"/>
              </a:rPr>
              <a:t> - </a:t>
            </a:r>
            <a:r>
              <a:rPr lang="ru-RU" sz="2200" b="1" dirty="0">
                <a:cs typeface="Arial" pitchFamily="34" charset="0"/>
              </a:rPr>
              <a:t>от 08.06.2018 № 341/</a:t>
            </a:r>
            <a:r>
              <a:rPr lang="ru-RU" sz="2200" b="1" dirty="0" err="1">
                <a:cs typeface="Arial" pitchFamily="34" charset="0"/>
              </a:rPr>
              <a:t>пр</a:t>
            </a:r>
            <a:r>
              <a:rPr lang="ru-RU" sz="2200" b="1" dirty="0">
                <a:cs typeface="Arial" pitchFamily="34" charset="0"/>
              </a:rPr>
              <a:t> </a:t>
            </a:r>
            <a:r>
              <a:rPr lang="ru-RU" sz="2200" dirty="0">
                <a:cs typeface="Arial" pitchFamily="34" charset="0"/>
              </a:rPr>
              <a:t>«Об утверждении </a:t>
            </a:r>
            <a:r>
              <a:rPr lang="ru-RU" sz="2200" b="1" dirty="0">
                <a:solidFill>
                  <a:srgbClr val="00B050"/>
                </a:solidFill>
                <a:cs typeface="Arial" pitchFamily="34" charset="0"/>
              </a:rPr>
              <a:t>Требований</a:t>
            </a:r>
            <a:r>
              <a:rPr lang="ru-RU" sz="2200" dirty="0">
                <a:cs typeface="Arial" pitchFamily="34" charset="0"/>
              </a:rPr>
              <a:t> к составу, содержанию и порядку оформления </a:t>
            </a:r>
            <a:r>
              <a:rPr lang="ru-RU" sz="2200" dirty="0">
                <a:solidFill>
                  <a:srgbClr val="00B050"/>
                </a:solidFill>
                <a:cs typeface="Arial" pitchFamily="34" charset="0"/>
              </a:rPr>
              <a:t>заключения государственной экспертизы </a:t>
            </a:r>
            <a:r>
              <a:rPr lang="ru-RU" sz="2200" dirty="0">
                <a:cs typeface="Arial" pitchFamily="34" charset="0"/>
              </a:rPr>
              <a:t>проектной документации и (или) результатов инженерных изысканий» (</a:t>
            </a:r>
            <a:r>
              <a:rPr lang="ru-RU" sz="2200" b="1" dirty="0">
                <a:cs typeface="Arial" pitchFamily="34" charset="0"/>
              </a:rPr>
              <a:t>редакции от 26.05.2020</a:t>
            </a:r>
            <a:r>
              <a:rPr lang="ru-RU" sz="2200" dirty="0">
                <a:cs typeface="Arial" pitchFamily="34" charset="0"/>
              </a:rPr>
              <a:t>);</a:t>
            </a:r>
          </a:p>
          <a:p>
            <a:r>
              <a:rPr lang="ru-RU" sz="2200" dirty="0">
                <a:cs typeface="Arial" pitchFamily="34" charset="0"/>
              </a:rPr>
              <a:t>- от </a:t>
            </a:r>
            <a:r>
              <a:rPr lang="ru-RU" sz="2200" b="1" dirty="0">
                <a:cs typeface="Arial" pitchFamily="34" charset="0"/>
              </a:rPr>
              <a:t>10.04.2020 № 198/</a:t>
            </a:r>
            <a:r>
              <a:rPr lang="ru-RU" sz="2200" b="1" dirty="0" err="1">
                <a:cs typeface="Arial" pitchFamily="34" charset="0"/>
              </a:rPr>
              <a:t>пр</a:t>
            </a:r>
            <a:r>
              <a:rPr lang="ru-RU" sz="2200" b="1" dirty="0">
                <a:cs typeface="Arial" pitchFamily="34" charset="0"/>
              </a:rPr>
              <a:t> </a:t>
            </a:r>
            <a:r>
              <a:rPr lang="ru-RU" sz="2200" dirty="0">
                <a:cs typeface="Arial" pitchFamily="34" charset="0"/>
              </a:rPr>
              <a:t>«О </a:t>
            </a:r>
            <a:r>
              <a:rPr lang="ru-RU" sz="2200" b="1" dirty="0">
                <a:cs typeface="Arial" pitchFamily="34" charset="0"/>
              </a:rPr>
              <a:t>Критериях</a:t>
            </a:r>
            <a:r>
              <a:rPr lang="ru-RU" sz="2200" dirty="0">
                <a:cs typeface="Arial" pitchFamily="34" charset="0"/>
              </a:rPr>
              <a:t> отнесения объектов, указанных в пунктах 4 и 5 части 2 </a:t>
            </a:r>
            <a:r>
              <a:rPr lang="ru-RU" sz="2200" dirty="0">
                <a:solidFill>
                  <a:srgbClr val="00B050"/>
                </a:solidFill>
                <a:cs typeface="Arial" pitchFamily="34" charset="0"/>
              </a:rPr>
              <a:t>статьи 49 Градостроительного кодекса </a:t>
            </a:r>
            <a:r>
              <a:rPr lang="ru-RU" sz="2200" dirty="0">
                <a:cs typeface="Arial" pitchFamily="34" charset="0"/>
              </a:rPr>
              <a:t>Российской Федерации, к объектам массового пребывания граждан»;</a:t>
            </a:r>
          </a:p>
          <a:p>
            <a:pPr>
              <a:buFontTx/>
              <a:buChar char="-"/>
            </a:pPr>
            <a:r>
              <a:rPr lang="ru-RU" sz="2200" b="1" dirty="0">
                <a:cs typeface="Arial" pitchFamily="34" charset="0"/>
              </a:rPr>
              <a:t> от 10.07.2020 № 374/</a:t>
            </a:r>
            <a:r>
              <a:rPr lang="ru-RU" sz="2200" b="1" dirty="0" err="1">
                <a:cs typeface="Arial" pitchFamily="34" charset="0"/>
              </a:rPr>
              <a:t>пр</a:t>
            </a:r>
            <a:r>
              <a:rPr lang="ru-RU" sz="2200" b="1" dirty="0">
                <a:cs typeface="Arial" pitchFamily="34" charset="0"/>
              </a:rPr>
              <a:t> </a:t>
            </a:r>
            <a:r>
              <a:rPr lang="ru-RU" sz="2200" dirty="0">
                <a:cs typeface="Arial" pitchFamily="34" charset="0"/>
              </a:rPr>
              <a:t>«Об утверждении </a:t>
            </a:r>
            <a:r>
              <a:rPr lang="ru-RU" sz="2200" b="1" dirty="0">
                <a:cs typeface="Arial" pitchFamily="34" charset="0"/>
              </a:rPr>
              <a:t>Классификатора </a:t>
            </a:r>
            <a:r>
              <a:rPr lang="ru-RU" sz="2200" dirty="0">
                <a:cs typeface="Arial" pitchFamily="34" charset="0"/>
              </a:rPr>
              <a:t>объектов капитального  строительства по их назначению и функционально-технологическим особенностям (для целей </a:t>
            </a:r>
            <a:r>
              <a:rPr lang="ru-RU" sz="2200" dirty="0">
                <a:solidFill>
                  <a:schemeClr val="accent1"/>
                </a:solidFill>
                <a:cs typeface="Arial" pitchFamily="34" charset="0"/>
              </a:rPr>
              <a:t>архитектурно-строительного проектирования </a:t>
            </a:r>
            <a:r>
              <a:rPr lang="ru-RU" sz="2200" dirty="0">
                <a:cs typeface="Arial" pitchFamily="34" charset="0"/>
              </a:rPr>
              <a:t>и ведения единого </a:t>
            </a:r>
            <a:r>
              <a:rPr lang="ru-RU" sz="2200" dirty="0">
                <a:solidFill>
                  <a:srgbClr val="00B050"/>
                </a:solidFill>
                <a:cs typeface="Arial" pitchFamily="34" charset="0"/>
              </a:rPr>
              <a:t>государственного реестра заключений экспертизы</a:t>
            </a:r>
            <a:r>
              <a:rPr lang="ru-RU" sz="2200" dirty="0">
                <a:cs typeface="Arial" pitchFamily="34" charset="0"/>
              </a:rPr>
              <a:t> проектной документации объектов капитального строительства) . </a:t>
            </a:r>
          </a:p>
        </p:txBody>
      </p:sp>
    </p:spTree>
    <p:extLst>
      <p:ext uri="{BB962C8B-B14F-4D97-AF65-F5344CB8AC3E}">
        <p14:creationId xmlns:p14="http://schemas.microsoft.com/office/powerpoint/2010/main" val="386946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3.1 Объекты капитального строительства, подлежащие </a:t>
            </a:r>
            <a:br>
              <a:rPr lang="ru-RU" sz="2400" b="1" dirty="0">
                <a:solidFill>
                  <a:srgbClr val="FF0000"/>
                </a:solidFill>
              </a:rPr>
            </a:br>
            <a:r>
              <a:rPr lang="ru-RU" sz="2400" b="1" dirty="0">
                <a:solidFill>
                  <a:srgbClr val="00B050"/>
                </a:solidFill>
              </a:rPr>
              <a:t>государственной экспертизы  </a:t>
            </a:r>
            <a:endParaRPr lang="ru-RU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27348" y="1114872"/>
            <a:ext cx="11737304" cy="55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>
                <a:solidFill>
                  <a:srgbClr val="00B050"/>
                </a:solidFill>
                <a:cs typeface="Arial" pitchFamily="34" charset="0"/>
              </a:rPr>
              <a:t>Государственная экспертиза проводится в отношении </a:t>
            </a:r>
            <a:r>
              <a:rPr lang="ru-RU" sz="2000" dirty="0">
                <a:solidFill>
                  <a:srgbClr val="00B050"/>
                </a:solidFill>
                <a:cs typeface="Arial" pitchFamily="34" charset="0"/>
              </a:rPr>
              <a:t>(части 3_3 и 3_4 статьи 49 </a:t>
            </a:r>
            <a:r>
              <a:rPr lang="ru-RU" sz="2000" dirty="0" err="1">
                <a:solidFill>
                  <a:srgbClr val="00B050"/>
                </a:solidFill>
                <a:cs typeface="Arial" pitchFamily="34" charset="0"/>
              </a:rPr>
              <a:t>ГрК</a:t>
            </a:r>
            <a:r>
              <a:rPr lang="ru-RU" sz="2000" dirty="0">
                <a:solidFill>
                  <a:srgbClr val="00B050"/>
                </a:solidFill>
                <a:cs typeface="Arial" pitchFamily="34" charset="0"/>
              </a:rPr>
              <a:t>)</a:t>
            </a:r>
            <a:r>
              <a:rPr lang="ru-RU" sz="2000" dirty="0">
                <a:solidFill>
                  <a:srgbClr val="00B050"/>
                </a:solidFill>
              </a:rPr>
              <a:t>:</a:t>
            </a:r>
          </a:p>
          <a:p>
            <a:br>
              <a:rPr lang="ru-RU" sz="2000" dirty="0"/>
            </a:br>
            <a:r>
              <a:rPr lang="ru-RU" sz="2000" dirty="0"/>
              <a:t>- </a:t>
            </a:r>
            <a:r>
              <a:rPr lang="ru-RU" sz="2000" b="1" dirty="0">
                <a:cs typeface="Arial" pitchFamily="34" charset="0"/>
              </a:rPr>
              <a:t>объектов</a:t>
            </a:r>
            <a:r>
              <a:rPr lang="ru-RU" sz="2000" dirty="0">
                <a:cs typeface="Arial" pitchFamily="34" charset="0"/>
              </a:rPr>
              <a:t>, </a:t>
            </a:r>
            <a:r>
              <a:rPr lang="ru-RU" sz="2000" dirty="0"/>
              <a:t>указанных в пункте 5.1. статьи 6 </a:t>
            </a:r>
            <a:r>
              <a:rPr lang="ru-RU" sz="2000" dirty="0" err="1"/>
              <a:t>ГрК</a:t>
            </a:r>
            <a:r>
              <a:rPr lang="ru-RU" sz="2000" dirty="0"/>
              <a:t> (в т.ч. особо опасные и технически сложные); 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sz="2000" dirty="0"/>
              <a:t> </a:t>
            </a:r>
            <a:r>
              <a:rPr lang="ru-RU" sz="2000" b="1" dirty="0">
                <a:cs typeface="Arial" pitchFamily="34" charset="0"/>
              </a:rPr>
              <a:t>объектов</a:t>
            </a:r>
            <a:r>
              <a:rPr lang="ru-RU" sz="2000" dirty="0">
                <a:cs typeface="Arial" pitchFamily="34" charset="0"/>
              </a:rPr>
              <a:t> </a:t>
            </a:r>
            <a:r>
              <a:rPr lang="ru-RU" sz="2000" dirty="0"/>
              <a:t>сметная стоимость которых </a:t>
            </a:r>
            <a:r>
              <a:rPr lang="ru-RU" sz="2000" dirty="0">
                <a:solidFill>
                  <a:srgbClr val="00B050"/>
                </a:solidFill>
              </a:rPr>
              <a:t>подлежит проверке сметной стоимости</a:t>
            </a:r>
            <a:r>
              <a:rPr lang="ru-RU" sz="2000" dirty="0"/>
              <a:t>; 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sz="2000" dirty="0"/>
              <a:t> </a:t>
            </a:r>
            <a:r>
              <a:rPr lang="ru-RU" sz="2000" b="1" dirty="0">
                <a:cs typeface="Arial" pitchFamily="34" charset="0"/>
              </a:rPr>
              <a:t>объектов </a:t>
            </a:r>
            <a:r>
              <a:rPr lang="ru-RU" sz="2000" b="1" dirty="0"/>
              <a:t>культурного наследия  </a:t>
            </a:r>
            <a:r>
              <a:rPr lang="ru-RU" sz="2000" dirty="0"/>
              <a:t>(в случае, если затрагиваются конструктивные и другие характеристики надежности и безопасности) ;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sz="2000" dirty="0"/>
              <a:t> </a:t>
            </a:r>
            <a:r>
              <a:rPr lang="ru-RU" sz="2000" dirty="0">
                <a:cs typeface="Arial" pitchFamily="34" charset="0"/>
              </a:rPr>
              <a:t>объектов </a:t>
            </a:r>
            <a:r>
              <a:rPr lang="ru-RU" sz="2000" dirty="0"/>
              <a:t>в границах особо </a:t>
            </a:r>
            <a:r>
              <a:rPr lang="ru-RU" sz="2000" b="1" dirty="0"/>
              <a:t>охраняемых природных территорий</a:t>
            </a:r>
            <a:r>
              <a:rPr lang="ru-RU" sz="2000" dirty="0"/>
              <a:t>; 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sz="2000" dirty="0"/>
              <a:t> </a:t>
            </a:r>
            <a:r>
              <a:rPr lang="ru-RU" sz="2000" dirty="0">
                <a:cs typeface="Arial" pitchFamily="34" charset="0"/>
              </a:rPr>
              <a:t>объектов </a:t>
            </a:r>
            <a:r>
              <a:rPr lang="ru-RU" sz="2000" b="1" dirty="0"/>
              <a:t>размещения отходов, обезвреживания отходов</a:t>
            </a:r>
            <a:r>
              <a:rPr lang="ru-RU" sz="2000" dirty="0"/>
              <a:t>;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sz="2000" dirty="0"/>
              <a:t> иных объектов, </a:t>
            </a:r>
            <a:r>
              <a:rPr lang="ru-RU" sz="2000" b="1" dirty="0"/>
              <a:t>по решению застройщика </a:t>
            </a:r>
            <a:r>
              <a:rPr lang="ru-RU" sz="2000" dirty="0"/>
              <a:t>(технического заказчика).</a:t>
            </a:r>
          </a:p>
          <a:p>
            <a:pPr>
              <a:spcAft>
                <a:spcPts val="600"/>
              </a:spcAft>
              <a:buFontTx/>
              <a:buChar char="-"/>
            </a:pPr>
            <a:endParaRPr lang="ru-RU" sz="2000" dirty="0"/>
          </a:p>
          <a:p>
            <a:pPr>
              <a:spcAft>
                <a:spcPts val="600"/>
              </a:spcAft>
            </a:pPr>
            <a:r>
              <a:rPr lang="ru-RU" sz="2000" b="1" dirty="0">
                <a:solidFill>
                  <a:srgbClr val="00B050"/>
                </a:solidFill>
              </a:rPr>
              <a:t>Проверка сметной стоимости </a:t>
            </a:r>
            <a:r>
              <a:rPr lang="ru-RU" sz="2000" b="1" dirty="0"/>
              <a:t>проводится в отношении объектов, финансируемых с привлечением средств </a:t>
            </a:r>
            <a:r>
              <a:rPr lang="ru-RU" sz="2000" dirty="0"/>
              <a:t>(часть 2 статьи 8_3 </a:t>
            </a:r>
            <a:r>
              <a:rPr lang="ru-RU" sz="2000" dirty="0" err="1"/>
              <a:t>ГрК</a:t>
            </a:r>
            <a:r>
              <a:rPr lang="ru-RU" sz="2000" dirty="0"/>
              <a:t>): </a:t>
            </a:r>
          </a:p>
          <a:p>
            <a:pPr indent="354013"/>
            <a:r>
              <a:rPr lang="ru-RU" sz="2000" dirty="0"/>
              <a:t>- бюджетов бюджетной системы РФ; </a:t>
            </a:r>
          </a:p>
          <a:p>
            <a:pPr indent="354013"/>
            <a:r>
              <a:rPr lang="ru-RU" sz="2000" dirty="0"/>
              <a:t>- юридических лиц, созданных РФ, субъектами РФ, муниципальными образованиями;</a:t>
            </a:r>
          </a:p>
          <a:p>
            <a:pPr indent="354013"/>
            <a:r>
              <a:rPr lang="ru-RU" sz="2000" dirty="0"/>
              <a:t>- юридических лиц, доля в уставных (складочных) капиталах которых РФ, субъектов РФ, муниципальных образований составляет более 50 процентов.</a:t>
            </a:r>
          </a:p>
        </p:txBody>
      </p:sp>
    </p:spTree>
    <p:extLst>
      <p:ext uri="{BB962C8B-B14F-4D97-AF65-F5344CB8AC3E}">
        <p14:creationId xmlns:p14="http://schemas.microsoft.com/office/powerpoint/2010/main" val="213206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9138" algn="l"/>
            <a:r>
              <a:rPr lang="ru-RU" sz="2400" b="1" dirty="0">
                <a:solidFill>
                  <a:srgbClr val="FF0000"/>
                </a:solidFill>
              </a:rPr>
              <a:t>3.1. Перечень документов, представляемых </a:t>
            </a:r>
            <a:r>
              <a:rPr lang="ru-RU" sz="2400" b="1" dirty="0">
                <a:solidFill>
                  <a:srgbClr val="00B050"/>
                </a:solidFill>
              </a:rPr>
              <a:t>для проведения государственной экспертизы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ПД и ИИ </a:t>
            </a:r>
            <a:r>
              <a:rPr lang="ru-RU" sz="2400" b="1" dirty="0"/>
              <a:t>для строительства и реконструкции  </a:t>
            </a:r>
            <a:r>
              <a:rPr lang="ru-RU" sz="2400" b="1" dirty="0">
                <a:solidFill>
                  <a:srgbClr val="FF0000"/>
                </a:solidFill>
              </a:rPr>
              <a:t>(включая смету)</a:t>
            </a:r>
            <a:endParaRPr lang="ru-RU" sz="2400" b="1" dirty="0">
              <a:solidFill>
                <a:srgbClr val="FF0000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1340768"/>
            <a:ext cx="11377264" cy="5256584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ru-RU" sz="2000" dirty="0"/>
              <a:t>1) </a:t>
            </a:r>
            <a:r>
              <a:rPr lang="ru-RU" sz="2000" b="1" dirty="0"/>
              <a:t>заявление</a:t>
            </a:r>
            <a:r>
              <a:rPr lang="ru-RU" sz="2000" dirty="0"/>
              <a:t> о проведении государственной экспертизы (</a:t>
            </a:r>
            <a:r>
              <a:rPr lang="ru-RU" sz="2000" b="1" dirty="0"/>
              <a:t>форма</a:t>
            </a:r>
            <a:r>
              <a:rPr lang="ru-RU" sz="2000" dirty="0"/>
              <a:t> </a:t>
            </a:r>
            <a:r>
              <a:rPr lang="ru-RU" sz="2000" b="1" dirty="0"/>
              <a:t>заполняется на РПГУ</a:t>
            </a:r>
            <a:r>
              <a:rPr lang="ru-RU" sz="2000" dirty="0"/>
              <a:t>);</a:t>
            </a:r>
          </a:p>
          <a:p>
            <a:pPr>
              <a:buNone/>
            </a:pPr>
            <a:r>
              <a:rPr lang="ru-RU" sz="2000" dirty="0"/>
              <a:t>2) </a:t>
            </a:r>
            <a:r>
              <a:rPr lang="ru-RU" sz="2000" b="1" dirty="0"/>
              <a:t>задание</a:t>
            </a:r>
            <a:r>
              <a:rPr lang="ru-RU" sz="2000" dirty="0"/>
              <a:t> на выполнение инженерных изысканий;</a:t>
            </a:r>
          </a:p>
          <a:p>
            <a:pPr>
              <a:buNone/>
            </a:pPr>
            <a:r>
              <a:rPr lang="ru-RU" sz="2000" dirty="0"/>
              <a:t>3</a:t>
            </a:r>
            <a:r>
              <a:rPr lang="ru-RU" sz="2000" b="1" dirty="0"/>
              <a:t>) программа </a:t>
            </a:r>
            <a:r>
              <a:rPr lang="ru-RU" sz="2000" dirty="0"/>
              <a:t>инженерных изысканий;</a:t>
            </a:r>
          </a:p>
          <a:p>
            <a:pPr>
              <a:buNone/>
            </a:pPr>
            <a:r>
              <a:rPr lang="ru-RU" sz="2000" dirty="0"/>
              <a:t>4) </a:t>
            </a:r>
            <a:r>
              <a:rPr lang="ru-RU" sz="2000" b="1" dirty="0"/>
              <a:t>результаты инженерных изысканий</a:t>
            </a:r>
            <a:r>
              <a:rPr lang="ru-RU" sz="2000" dirty="0"/>
              <a:t>;</a:t>
            </a:r>
          </a:p>
          <a:p>
            <a:pPr>
              <a:buNone/>
            </a:pPr>
            <a:r>
              <a:rPr lang="ru-RU" sz="2000" dirty="0"/>
              <a:t>5) </a:t>
            </a:r>
            <a:r>
              <a:rPr lang="ru-RU" sz="2000" b="1" dirty="0"/>
              <a:t>задание</a:t>
            </a:r>
            <a:r>
              <a:rPr lang="ru-RU" sz="2000" dirty="0"/>
              <a:t> на проектирование;</a:t>
            </a:r>
          </a:p>
          <a:p>
            <a:pPr marL="457200" indent="-457200">
              <a:buNone/>
            </a:pPr>
            <a:r>
              <a:rPr lang="ru-RU" sz="2000" dirty="0"/>
              <a:t>6) </a:t>
            </a:r>
            <a:r>
              <a:rPr lang="ru-RU" sz="2000" b="1" dirty="0"/>
              <a:t>проектная документация;</a:t>
            </a:r>
          </a:p>
          <a:p>
            <a:pPr marL="457200" indent="-457200">
              <a:buNone/>
            </a:pPr>
            <a:r>
              <a:rPr lang="ru-RU" sz="2000" dirty="0"/>
              <a:t>7) </a:t>
            </a:r>
            <a:r>
              <a:rPr lang="ru-RU" sz="2000" b="1" dirty="0"/>
              <a:t>ведомости объемов работ</a:t>
            </a:r>
            <a:r>
              <a:rPr lang="ru-RU" sz="2000" dirty="0"/>
              <a:t>, учтенные в сметных расчетах;</a:t>
            </a:r>
          </a:p>
          <a:p>
            <a:pPr marL="457200" indent="-457200">
              <a:buNone/>
            </a:pPr>
            <a:r>
              <a:rPr lang="ru-RU" sz="2000" dirty="0"/>
              <a:t>8) выписка из </a:t>
            </a:r>
            <a:r>
              <a:rPr lang="ru-RU" sz="2000" b="1" dirty="0"/>
              <a:t>реестра членов СРО </a:t>
            </a:r>
            <a:r>
              <a:rPr lang="ru-RU" sz="2000" dirty="0"/>
              <a:t>или документ, подтверждающий, что для подготовки ПД (ИИ)</a:t>
            </a:r>
          </a:p>
          <a:p>
            <a:pPr marL="457200" indent="-457200">
              <a:buNone/>
            </a:pPr>
            <a:r>
              <a:rPr lang="ru-RU" sz="2000" dirty="0"/>
              <a:t>не требуется членство в СРО;</a:t>
            </a:r>
          </a:p>
          <a:p>
            <a:pPr marL="457200" indent="-457200">
              <a:buNone/>
            </a:pPr>
            <a:r>
              <a:rPr lang="ru-RU" sz="2000" dirty="0"/>
              <a:t>9) документ, подтверждающий </a:t>
            </a:r>
            <a:r>
              <a:rPr lang="ru-RU" sz="2000" b="1" dirty="0"/>
              <a:t>передачу ПД (ИИ) застройщику </a:t>
            </a:r>
            <a:r>
              <a:rPr lang="ru-RU" sz="2000" dirty="0"/>
              <a:t>(техническому заказчику);</a:t>
            </a:r>
          </a:p>
          <a:p>
            <a:pPr marL="457200" indent="-457200">
              <a:buNone/>
            </a:pPr>
            <a:r>
              <a:rPr lang="ru-RU" sz="2000" dirty="0"/>
              <a:t>10) документ, подтверждающий </a:t>
            </a:r>
            <a:r>
              <a:rPr lang="ru-RU" sz="2000" b="1" dirty="0"/>
              <a:t>источники и лимит финансирования</a:t>
            </a:r>
            <a:r>
              <a:rPr lang="ru-RU" sz="2000" dirty="0"/>
              <a:t>;</a:t>
            </a:r>
          </a:p>
          <a:p>
            <a:pPr marL="457200" indent="-457200">
              <a:buNone/>
            </a:pPr>
            <a:r>
              <a:rPr lang="ru-RU" sz="2000" dirty="0"/>
              <a:t>11) </a:t>
            </a:r>
            <a:r>
              <a:rPr lang="ru-RU" sz="2000" b="1" dirty="0"/>
              <a:t>заключение</a:t>
            </a:r>
            <a:r>
              <a:rPr lang="ru-RU" sz="2000" dirty="0"/>
              <a:t> публичного технологического аудита (при сметной стоимости свыше 1 млрд. рублей) ;</a:t>
            </a:r>
          </a:p>
          <a:p>
            <a:pPr marL="457200" indent="-457200">
              <a:buNone/>
            </a:pPr>
            <a:r>
              <a:rPr lang="ru-RU" sz="2000" dirty="0"/>
              <a:t>12) документ, подтверждающий </a:t>
            </a:r>
            <a:r>
              <a:rPr lang="ru-RU" sz="2000" b="1" dirty="0"/>
              <a:t>полномочия заявителя</a:t>
            </a:r>
            <a:r>
              <a:rPr lang="ru-RU" sz="2000" dirty="0"/>
              <a:t> (при необходимости).</a:t>
            </a:r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9138" algn="l"/>
            <a:r>
              <a:rPr lang="ru-RU" sz="2400" b="1" dirty="0">
                <a:solidFill>
                  <a:srgbClr val="FF0000"/>
                </a:solidFill>
              </a:rPr>
              <a:t>3.2. Перечень документов, представляемых </a:t>
            </a:r>
            <a:r>
              <a:rPr lang="ru-RU" sz="2400" b="1" dirty="0">
                <a:solidFill>
                  <a:srgbClr val="00B050"/>
                </a:solidFill>
              </a:rPr>
              <a:t>для проведения государственной экспертизы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ПД (включая смету) </a:t>
            </a:r>
            <a:r>
              <a:rPr lang="ru-RU" sz="2400" b="1" dirty="0"/>
              <a:t>для капитального ремонта</a:t>
            </a:r>
            <a:endParaRPr lang="ru-RU" sz="2400" b="1" dirty="0">
              <a:solidFill>
                <a:srgbClr val="FF0000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1340768"/>
            <a:ext cx="11377264" cy="5256584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ru-RU" sz="2000" dirty="0"/>
              <a:t>1) </a:t>
            </a:r>
            <a:r>
              <a:rPr lang="ru-RU" sz="2000" b="1" dirty="0"/>
              <a:t>заявление</a:t>
            </a:r>
            <a:r>
              <a:rPr lang="ru-RU" sz="2000" dirty="0"/>
              <a:t> о проведении государственной экспертизы (</a:t>
            </a:r>
            <a:r>
              <a:rPr lang="ru-RU" sz="2000" b="1" dirty="0"/>
              <a:t>форма</a:t>
            </a:r>
            <a:r>
              <a:rPr lang="ru-RU" sz="2000" dirty="0"/>
              <a:t> </a:t>
            </a:r>
            <a:r>
              <a:rPr lang="ru-RU" sz="2000" b="1" dirty="0"/>
              <a:t>заполняется на РПГУ</a:t>
            </a:r>
            <a:r>
              <a:rPr lang="ru-RU" sz="2000" dirty="0"/>
              <a:t>);</a:t>
            </a:r>
          </a:p>
          <a:p>
            <a:pPr>
              <a:buNone/>
            </a:pPr>
            <a:r>
              <a:rPr lang="ru-RU" sz="2000" dirty="0"/>
              <a:t>2) </a:t>
            </a:r>
            <a:r>
              <a:rPr lang="ru-RU" sz="2000" b="1" dirty="0"/>
              <a:t>задание</a:t>
            </a:r>
            <a:r>
              <a:rPr lang="ru-RU" sz="2000" dirty="0"/>
              <a:t> на проектирование;</a:t>
            </a:r>
          </a:p>
          <a:p>
            <a:pPr marL="457200" indent="-457200">
              <a:buNone/>
            </a:pPr>
            <a:r>
              <a:rPr lang="ru-RU" sz="2000" dirty="0"/>
              <a:t>3) </a:t>
            </a:r>
            <a:r>
              <a:rPr lang="ru-RU" sz="2000" b="1" dirty="0"/>
              <a:t>проектная документация;</a:t>
            </a:r>
          </a:p>
          <a:p>
            <a:pPr marL="457200" indent="-457200">
              <a:buNone/>
            </a:pPr>
            <a:r>
              <a:rPr lang="ru-RU" sz="2000" dirty="0"/>
              <a:t>4</a:t>
            </a:r>
            <a:r>
              <a:rPr lang="ru-RU" sz="2000" b="1" dirty="0"/>
              <a:t>) ведомости объемов работ</a:t>
            </a:r>
            <a:r>
              <a:rPr lang="ru-RU" sz="2000" dirty="0"/>
              <a:t>, учтенные в сметных расчетах;</a:t>
            </a:r>
          </a:p>
          <a:p>
            <a:pPr marL="457200" indent="-457200">
              <a:buNone/>
            </a:pPr>
            <a:r>
              <a:rPr lang="ru-RU" sz="2000" dirty="0"/>
              <a:t>5) выписка </a:t>
            </a:r>
            <a:r>
              <a:rPr lang="ru-RU" sz="2000" b="1" dirty="0"/>
              <a:t>из реестра членов СРО </a:t>
            </a:r>
            <a:r>
              <a:rPr lang="ru-RU" sz="2000" dirty="0"/>
              <a:t>или документ, подтверждающий, что для подготовки ПД (ИИ)</a:t>
            </a:r>
          </a:p>
          <a:p>
            <a:pPr marL="457200" indent="-457200">
              <a:buNone/>
            </a:pPr>
            <a:r>
              <a:rPr lang="ru-RU" sz="2000" dirty="0"/>
              <a:t>не требуется членство в СРО;</a:t>
            </a:r>
          </a:p>
          <a:p>
            <a:pPr marL="457200" indent="-457200">
              <a:buNone/>
            </a:pPr>
            <a:r>
              <a:rPr lang="ru-RU" sz="2000" dirty="0"/>
              <a:t>6) документ, подтверждающий </a:t>
            </a:r>
            <a:r>
              <a:rPr lang="ru-RU" sz="2000" b="1" dirty="0"/>
              <a:t>передачу ПД застройщику </a:t>
            </a:r>
            <a:r>
              <a:rPr lang="ru-RU" sz="2000" dirty="0"/>
              <a:t>(техническому заказчику);</a:t>
            </a:r>
          </a:p>
          <a:p>
            <a:pPr marL="457200" indent="-457200">
              <a:buNone/>
            </a:pPr>
            <a:r>
              <a:rPr lang="ru-RU" sz="2000" dirty="0"/>
              <a:t>7) документ, подтверждающий </a:t>
            </a:r>
            <a:r>
              <a:rPr lang="ru-RU" sz="2000" b="1" dirty="0"/>
              <a:t>источники и лимит финансирования</a:t>
            </a:r>
            <a:r>
              <a:rPr lang="ru-RU" sz="2000" dirty="0"/>
              <a:t>;</a:t>
            </a:r>
          </a:p>
          <a:p>
            <a:pPr marL="457200" indent="-457200">
              <a:buNone/>
            </a:pPr>
            <a:r>
              <a:rPr lang="ru-RU" sz="2000" dirty="0"/>
              <a:t>8) документ, подтверждающий </a:t>
            </a:r>
            <a:r>
              <a:rPr lang="ru-RU" sz="2000" b="1" dirty="0"/>
              <a:t>полномочия заявителя </a:t>
            </a:r>
            <a:r>
              <a:rPr lang="ru-RU" sz="2000" dirty="0"/>
              <a:t>(при необходимости).</a:t>
            </a:r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9138" algn="l"/>
            <a:r>
              <a:rPr lang="ru-RU" sz="2400" b="1" dirty="0">
                <a:solidFill>
                  <a:srgbClr val="FF0000"/>
                </a:solidFill>
              </a:rPr>
              <a:t>3.3. Ведомость объемов работ, учтенных в сметных расчетах </a:t>
            </a:r>
            <a:endParaRPr lang="ru-RU" sz="2400" b="1" dirty="0">
              <a:solidFill>
                <a:srgbClr val="FF0000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1115616"/>
            <a:ext cx="11377264" cy="5742384"/>
          </a:xfrm>
        </p:spPr>
        <p:txBody>
          <a:bodyPr>
            <a:noAutofit/>
          </a:bodyPr>
          <a:lstStyle/>
          <a:p>
            <a:pPr marL="0">
              <a:buNone/>
            </a:pPr>
            <a:r>
              <a:rPr lang="ru-RU" sz="2000" b="1" dirty="0">
                <a:solidFill>
                  <a:srgbClr val="0070C0"/>
                </a:solidFill>
              </a:rPr>
              <a:t>Утверждена Московской областной комиссии по индексации цен и ценообразования в строительстве, протокол от 29.01.2020 № 1</a:t>
            </a:r>
          </a:p>
          <a:p>
            <a:pPr marL="0">
              <a:buNone/>
            </a:pPr>
            <a:endParaRPr lang="ru-RU" sz="2000" b="1" dirty="0">
              <a:solidFill>
                <a:srgbClr val="0070C0"/>
              </a:solidFill>
            </a:endParaRPr>
          </a:p>
          <a:p>
            <a:pPr marL="0">
              <a:buNone/>
            </a:pPr>
            <a:endParaRPr lang="ru-RU" sz="2000" b="1" dirty="0"/>
          </a:p>
          <a:p>
            <a:pPr marL="0">
              <a:buNone/>
            </a:pPr>
            <a:endParaRPr lang="ru-RU" sz="2000" b="1" dirty="0"/>
          </a:p>
          <a:p>
            <a:pPr marL="0">
              <a:buNone/>
            </a:pPr>
            <a:endParaRPr lang="ru-RU" sz="2000" b="1" dirty="0"/>
          </a:p>
          <a:p>
            <a:pPr marL="0">
              <a:buNone/>
            </a:pPr>
            <a:endParaRPr lang="ru-RU" sz="2000" b="1" dirty="0"/>
          </a:p>
          <a:p>
            <a:pPr marL="0">
              <a:buNone/>
            </a:pPr>
            <a:endParaRPr lang="ru-RU" sz="2000" b="1" dirty="0"/>
          </a:p>
          <a:p>
            <a:pPr marL="0" indent="0">
              <a:buNone/>
            </a:pPr>
            <a:r>
              <a:rPr lang="ru-RU" sz="1800" dirty="0"/>
              <a:t>1. Ведомость объемов работ, подписывается исполнителем и главным инженером проекта.</a:t>
            </a:r>
          </a:p>
          <a:p>
            <a:pPr marL="0" indent="0">
              <a:buNone/>
            </a:pPr>
            <a:r>
              <a:rPr lang="ru-RU" sz="1800" dirty="0"/>
              <a:t>2. Графа 7 «Формула расчета, расчет объемов работ и расхода материалов» заполняется с учетом положений:</a:t>
            </a:r>
          </a:p>
          <a:p>
            <a:pPr marL="0" indent="0">
              <a:buNone/>
            </a:pPr>
            <a:r>
              <a:rPr lang="ru-RU" sz="1800" dirty="0"/>
              <a:t>- технических частей сборников ГЭСН, ФЕР, ТЕР сведения о которых включены в федеральный реестр сметных нормативов, и сметных цен строительных ресурсов;</a:t>
            </a:r>
          </a:p>
          <a:p>
            <a:pPr marL="0" indent="0">
              <a:buNone/>
            </a:pPr>
            <a:r>
              <a:rPr lang="ru-RU" sz="1800" dirty="0"/>
              <a:t>- сводов правил, включенных в перечни документов обязательного и добровольного применения, утвержденные постановлением правительства РФ от 26.12.2014 № 1521, распоряжением правительства РФ от 04.11.2017 № 2438-р, приказом Росстандарта от 17.04.2019 № 831.</a:t>
            </a:r>
          </a:p>
          <a:p>
            <a:pPr marL="0">
              <a:buNone/>
            </a:pPr>
            <a:endParaRPr lang="ru-RU" sz="2000" b="1" dirty="0"/>
          </a:p>
          <a:p>
            <a:pPr algn="ctr"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EECF00E3-0526-4307-854E-378B9EADE2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206025"/>
              </p:ext>
            </p:extLst>
          </p:nvPr>
        </p:nvGraphicFramePr>
        <p:xfrm>
          <a:off x="1271464" y="2204864"/>
          <a:ext cx="9289031" cy="13681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5114">
                  <a:extLst>
                    <a:ext uri="{9D8B030D-6E8A-4147-A177-3AD203B41FA5}">
                      <a16:colId xmlns:a16="http://schemas.microsoft.com/office/drawing/2014/main" val="3384433342"/>
                    </a:ext>
                  </a:extLst>
                </a:gridCol>
                <a:gridCol w="825929">
                  <a:extLst>
                    <a:ext uri="{9D8B030D-6E8A-4147-A177-3AD203B41FA5}">
                      <a16:colId xmlns:a16="http://schemas.microsoft.com/office/drawing/2014/main" val="385377526"/>
                    </a:ext>
                  </a:extLst>
                </a:gridCol>
                <a:gridCol w="1513071">
                  <a:extLst>
                    <a:ext uri="{9D8B030D-6E8A-4147-A177-3AD203B41FA5}">
                      <a16:colId xmlns:a16="http://schemas.microsoft.com/office/drawing/2014/main" val="1335480463"/>
                    </a:ext>
                  </a:extLst>
                </a:gridCol>
                <a:gridCol w="1238408">
                  <a:extLst>
                    <a:ext uri="{9D8B030D-6E8A-4147-A177-3AD203B41FA5}">
                      <a16:colId xmlns:a16="http://schemas.microsoft.com/office/drawing/2014/main" val="2803874186"/>
                    </a:ext>
                  </a:extLst>
                </a:gridCol>
                <a:gridCol w="962775">
                  <a:extLst>
                    <a:ext uri="{9D8B030D-6E8A-4147-A177-3AD203B41FA5}">
                      <a16:colId xmlns:a16="http://schemas.microsoft.com/office/drawing/2014/main" val="1855561067"/>
                    </a:ext>
                  </a:extLst>
                </a:gridCol>
                <a:gridCol w="1513071">
                  <a:extLst>
                    <a:ext uri="{9D8B030D-6E8A-4147-A177-3AD203B41FA5}">
                      <a16:colId xmlns:a16="http://schemas.microsoft.com/office/drawing/2014/main" val="1163106786"/>
                    </a:ext>
                  </a:extLst>
                </a:gridCol>
                <a:gridCol w="2580663">
                  <a:extLst>
                    <a:ext uri="{9D8B030D-6E8A-4147-A177-3AD203B41FA5}">
                      <a16:colId xmlns:a16="http://schemas.microsoft.com/office/drawing/2014/main" val="556478744"/>
                    </a:ext>
                  </a:extLst>
                </a:gridCol>
              </a:tblGrid>
              <a:tr h="7818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№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N в ЛСР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Наименование работ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Ед. изм.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Кол-во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Ссылка на чертежи, спецификации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Формула расчета, расчет объемов работ и расхода материалов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2136247"/>
                  </a:ext>
                </a:extLst>
              </a:tr>
              <a:tr h="2605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64877996"/>
                  </a:ext>
                </a:extLst>
              </a:tr>
              <a:tr h="325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847104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3250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9138" algn="l"/>
            <a:r>
              <a:rPr lang="ru-RU" sz="2400" b="1" dirty="0">
                <a:solidFill>
                  <a:srgbClr val="FF0000"/>
                </a:solidFill>
              </a:rPr>
              <a:t>4.1. Перечень </a:t>
            </a:r>
            <a:r>
              <a:rPr lang="ru-RU" sz="2400" b="1" dirty="0">
                <a:solidFill>
                  <a:srgbClr val="0070C0"/>
                </a:solidFill>
              </a:rPr>
              <a:t>дополнительных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документов, </a:t>
            </a:r>
            <a:r>
              <a:rPr lang="ru-RU" sz="2400" b="1" dirty="0">
                <a:solidFill>
                  <a:srgbClr val="00B050"/>
                </a:solidFill>
              </a:rPr>
              <a:t>представляемых для проведения государственной экспертизы </a:t>
            </a:r>
            <a:r>
              <a:rPr lang="ru-RU" sz="2400" b="1" dirty="0"/>
              <a:t>(в  зависимости от объекта проектирования)</a:t>
            </a:r>
            <a:endParaRPr lang="ru-RU" sz="2400" b="1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360" y="1340768"/>
            <a:ext cx="11377264" cy="5256584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ru-RU" sz="2400" dirty="0"/>
              <a:t>1) задание на проведение работ по сохранению объекта культурного наследия, выданное Комитетом по охране объектов культурного наследия Московской области;</a:t>
            </a:r>
          </a:p>
          <a:p>
            <a:pPr marL="92075" algn="just" eaLnBrk="0" fontAlgn="base" hangingPunct="0">
              <a:spcAft>
                <a:spcPts val="600"/>
              </a:spcAft>
              <a:buNone/>
            </a:pPr>
            <a:r>
              <a:rPr lang="ru-RU" sz="2400" dirty="0"/>
              <a:t>2) положительное заключение государственной экологической экспертизы;</a:t>
            </a:r>
          </a:p>
          <a:p>
            <a:pPr marL="92075" algn="just" eaLnBrk="0" fontAlgn="base" hangingPunct="0">
              <a:spcAft>
                <a:spcPts val="600"/>
              </a:spcAft>
              <a:buNone/>
            </a:pPr>
            <a:r>
              <a:rPr lang="ru-RU" sz="2400" dirty="0"/>
              <a:t>3) положительное заключение государственной историко-культурной экспертизы;</a:t>
            </a:r>
          </a:p>
          <a:p>
            <a:pPr marL="92075" algn="just" eaLnBrk="0" fontAlgn="base" hangingPunct="0">
              <a:spcAft>
                <a:spcPts val="600"/>
              </a:spcAft>
              <a:buNone/>
            </a:pPr>
            <a:r>
              <a:rPr lang="ru-RU" sz="2400" dirty="0"/>
              <a:t>4) согласование Комитета по охране объектов культурного наследия Московской области проектной документации объекта культурного наследия;</a:t>
            </a:r>
          </a:p>
          <a:p>
            <a:pPr marL="92075" algn="just" eaLnBrk="0" fontAlgn="base" hangingPunct="0">
              <a:spcAft>
                <a:spcPts val="600"/>
              </a:spcAft>
              <a:buNone/>
            </a:pPr>
            <a:r>
              <a:rPr lang="ru-RU" sz="2400" dirty="0"/>
              <a:t>5) специальные технические условия (СТУ);</a:t>
            </a:r>
          </a:p>
          <a:p>
            <a:pPr marL="92075" algn="just" eaLnBrk="0" fontAlgn="base" hangingPunct="0">
              <a:spcAft>
                <a:spcPts val="600"/>
              </a:spcAft>
              <a:buNone/>
            </a:pPr>
            <a:r>
              <a:rPr lang="ru-RU" sz="2400" dirty="0"/>
              <a:t>6) обоснование безопасности опасного производственного объекта с копией положительного заключения экспертизы промышленной безопасности .</a:t>
            </a:r>
          </a:p>
          <a:p>
            <a:pPr marL="92075" algn="just" eaLnBrk="0" fontAlgn="base" hangingPunct="0">
              <a:spcAft>
                <a:spcPts val="600"/>
              </a:spcAft>
              <a:buNone/>
            </a:pPr>
            <a:r>
              <a:rPr lang="ru-RU" sz="2400" dirty="0"/>
              <a:t>7) решение Роспотребнадзора об установлении санитарно-защитной зоны; </a:t>
            </a:r>
          </a:p>
          <a:p>
            <a:pPr marL="92075" algn="just" eaLnBrk="0" fontAlgn="base" hangingPunct="0">
              <a:spcAft>
                <a:spcPts val="600"/>
              </a:spcAft>
              <a:buNone/>
            </a:pPr>
            <a:endParaRPr lang="ru-RU" sz="2000" dirty="0"/>
          </a:p>
          <a:p>
            <a:pPr marL="92075" algn="just" eaLnBrk="0" fontAlgn="base" hangingPunct="0">
              <a:spcAft>
                <a:spcPts val="600"/>
              </a:spcAft>
              <a:buNone/>
            </a:pPr>
            <a:endParaRPr lang="ru-RU" sz="2000" dirty="0"/>
          </a:p>
          <a:p>
            <a:pPr marL="92075" algn="just" eaLnBrk="0" fontAlgn="base" hangingPunct="0">
              <a:spcAft>
                <a:spcPts val="600"/>
              </a:spcAft>
              <a:buNone/>
            </a:pPr>
            <a:endParaRPr lang="ru-RU" sz="2000" dirty="0"/>
          </a:p>
          <a:p>
            <a:pPr marL="0" indent="0">
              <a:spcBef>
                <a:spcPts val="600"/>
              </a:spcBef>
              <a:buNone/>
            </a:pPr>
            <a:endParaRPr lang="ru-RU" sz="2000" dirty="0"/>
          </a:p>
          <a:p>
            <a:pPr marL="0" indent="0">
              <a:spcBef>
                <a:spcPts val="600"/>
              </a:spcBef>
              <a:buNone/>
            </a:pPr>
            <a:endParaRPr lang="ru-RU" sz="2000" dirty="0"/>
          </a:p>
          <a:p>
            <a:pPr marL="0" indent="0">
              <a:buNone/>
            </a:pPr>
            <a:endParaRPr lang="ru-RU" sz="2000" dirty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/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4.2. Перечень </a:t>
            </a:r>
            <a:r>
              <a:rPr lang="ru-RU" sz="2400" b="1" dirty="0">
                <a:solidFill>
                  <a:srgbClr val="0070C0"/>
                </a:solidFill>
              </a:rPr>
              <a:t>дополнительных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документов, </a:t>
            </a:r>
            <a:r>
              <a:rPr lang="ru-RU" sz="2400" b="1" dirty="0">
                <a:solidFill>
                  <a:srgbClr val="00B050"/>
                </a:solidFill>
              </a:rPr>
              <a:t>представляемых для проведения государственной экспертизы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(в  зависимости от объекта проектирования)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63352" y="1463298"/>
            <a:ext cx="11809312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2075" algn="just" eaLnBrk="0" fontAlgn="base" hangingPunct="0">
              <a:spcAft>
                <a:spcPts val="600"/>
              </a:spcAft>
            </a:pPr>
            <a:r>
              <a:rPr lang="ru-RU" sz="2400" dirty="0"/>
              <a:t>8) разрешение на строительство;</a:t>
            </a:r>
          </a:p>
          <a:p>
            <a:pPr marL="92075" algn="just" eaLnBrk="0" fontAlgn="base" hangingPunct="0">
              <a:spcAft>
                <a:spcPts val="600"/>
              </a:spcAft>
            </a:pPr>
            <a:r>
              <a:rPr lang="ru-RU" sz="2400" dirty="0"/>
              <a:t>9) положительное заключение экспертизы в отношении применяемой ЭЭПД;</a:t>
            </a:r>
          </a:p>
          <a:p>
            <a:pPr marL="92075" marR="0" lvl="0" algn="just" defTabSz="914400" rtl="0" eaLnBrk="0" fontAlgn="base" latinLnBrk="0" hangingPunct="0">
              <a:lnSpc>
                <a:spcPct val="100000"/>
              </a:lnSpc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ru-RU" sz="2400" dirty="0"/>
              <a:t>10) справка с указанием разделов ПД, которые не подвергались изменению и соответствуют ЭЭПД;</a:t>
            </a:r>
          </a:p>
          <a:p>
            <a:pPr marL="92075" marR="0" lvl="0" algn="just" defTabSz="914400" rtl="0" eaLnBrk="0" fontAlgn="base" latinLnBrk="0" hangingPunct="0">
              <a:lnSpc>
                <a:spcPct val="100000"/>
              </a:lnSpc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ru-RU" sz="2400" dirty="0"/>
              <a:t>11) документ, подтверждающий право на использование ЭЭПД;</a:t>
            </a:r>
          </a:p>
          <a:p>
            <a:pPr marL="92075" marR="0" lvl="0" algn="just" defTabSz="914400" rtl="0" eaLnBrk="0" fontAlgn="base" latinLnBrk="0" hangingPunct="0">
              <a:lnSpc>
                <a:spcPct val="100000"/>
              </a:lnSpc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ru-RU" sz="2400" dirty="0"/>
              <a:t>12) документ, подтверждающий аналогичность проектируемого объекта ЭЭПД;</a:t>
            </a:r>
          </a:p>
          <a:p>
            <a:pPr marL="92075" marR="0" lvl="0" algn="just" defTabSz="914400" rtl="0" eaLnBrk="0" fontAlgn="base" latinLnBrk="0" hangingPunct="0">
              <a:lnSpc>
                <a:spcPct val="100000"/>
              </a:lnSpc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ru-RU" sz="2400" dirty="0"/>
              <a:t>13) решение о проектировании по этапам;</a:t>
            </a:r>
          </a:p>
          <a:p>
            <a:pPr marL="92075" marR="0" lvl="0" algn="just" defTabSz="914400" rtl="0" eaLnBrk="0" fontAlgn="base" latinLnBrk="0" hangingPunct="0">
              <a:lnSpc>
                <a:spcPct val="100000"/>
              </a:lnSpc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ru-RU" sz="2400" dirty="0"/>
              <a:t>14) решение Правительства РФ о разработке и применении индивидуальных сметных нормативов.</a:t>
            </a:r>
          </a:p>
          <a:p>
            <a:pPr>
              <a:spcBef>
                <a:spcPts val="600"/>
              </a:spcBef>
            </a:pPr>
            <a:endParaRPr lang="ru-RU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9138" algn="l"/>
            <a:r>
              <a:rPr lang="ru-RU" sz="2400" b="1" dirty="0">
                <a:solidFill>
                  <a:srgbClr val="FF0000"/>
                </a:solidFill>
              </a:rPr>
              <a:t>5.1. Состав разделов </a:t>
            </a:r>
            <a:r>
              <a:rPr lang="ru-RU" sz="2400" b="1" dirty="0">
                <a:solidFill>
                  <a:srgbClr val="0070C0"/>
                </a:solidFill>
              </a:rPr>
              <a:t>проектной документации для строительства и реконструкции </a:t>
            </a:r>
            <a:r>
              <a:rPr lang="ru-RU" sz="2400" b="1" dirty="0"/>
              <a:t>объектов производственного и непроизводственного назначения</a:t>
            </a:r>
            <a:endParaRPr lang="ru-RU" sz="2400" b="1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1115616"/>
            <a:ext cx="11377264" cy="57423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>
                <a:solidFill>
                  <a:srgbClr val="0070C0"/>
                </a:solidFill>
                <a:cs typeface="Arial" pitchFamily="34" charset="0"/>
              </a:rPr>
              <a:t>Постановление Правительства РФ № 87 </a:t>
            </a:r>
          </a:p>
          <a:p>
            <a:pPr>
              <a:buNone/>
            </a:pPr>
            <a:r>
              <a:rPr lang="ru-RU" sz="1600" dirty="0"/>
              <a:t>1) Пояснительная записка</a:t>
            </a:r>
          </a:p>
          <a:p>
            <a:pPr>
              <a:buNone/>
            </a:pPr>
            <a:r>
              <a:rPr lang="ru-RU" sz="1600" dirty="0"/>
              <a:t>2) Схема планировочной организации земельного участка</a:t>
            </a:r>
          </a:p>
          <a:p>
            <a:pPr>
              <a:buNone/>
            </a:pPr>
            <a:r>
              <a:rPr lang="ru-RU" sz="1600" dirty="0"/>
              <a:t>3) Архитектурные решения</a:t>
            </a:r>
          </a:p>
          <a:p>
            <a:pPr>
              <a:buNone/>
            </a:pPr>
            <a:r>
              <a:rPr lang="ru-RU" sz="1600" dirty="0"/>
              <a:t>4) Конструктивные и объемно-планировочные решения</a:t>
            </a:r>
          </a:p>
          <a:p>
            <a:pPr>
              <a:buNone/>
            </a:pPr>
            <a:r>
              <a:rPr lang="ru-RU" sz="1600" dirty="0"/>
              <a:t>5) Сведения об инженерном оборудовании, о сетях инженерно-технического обеспечения, перечень инженерно-технических мероприятий, содержание технологических решений</a:t>
            </a:r>
          </a:p>
          <a:p>
            <a:pPr>
              <a:buNone/>
            </a:pPr>
            <a:r>
              <a:rPr lang="ru-RU" sz="1600" dirty="0"/>
              <a:t>6) Проект организации строительства</a:t>
            </a:r>
          </a:p>
          <a:p>
            <a:pPr>
              <a:buNone/>
            </a:pPr>
            <a:r>
              <a:rPr lang="ru-RU" sz="1600" dirty="0"/>
              <a:t>7) Проект организации работ по сносу или демонтажу</a:t>
            </a:r>
          </a:p>
          <a:p>
            <a:pPr>
              <a:buNone/>
            </a:pPr>
            <a:r>
              <a:rPr lang="ru-RU" sz="1600" dirty="0"/>
              <a:t>8) Перечень мероприятий по охране окружающей среды</a:t>
            </a:r>
          </a:p>
          <a:p>
            <a:pPr>
              <a:buNone/>
            </a:pPr>
            <a:r>
              <a:rPr lang="ru-RU" sz="1600" dirty="0"/>
              <a:t>9) Мероприятия по обеспечению пожарной безопасности</a:t>
            </a:r>
          </a:p>
          <a:p>
            <a:pPr>
              <a:buNone/>
            </a:pPr>
            <a:r>
              <a:rPr lang="ru-RU" sz="1600" dirty="0"/>
              <a:t>10) Мероприятия по обеспечению доступа инвалидов</a:t>
            </a:r>
          </a:p>
          <a:p>
            <a:pPr>
              <a:buNone/>
            </a:pPr>
            <a:r>
              <a:rPr lang="ru-RU" sz="1600" dirty="0"/>
              <a:t>10_1) Мероприятия по обеспечению соблюдения требований энергетической эффективности и требований оснащенности зданий, строений и сооружений приборами учета используемых энергетических ресурсов</a:t>
            </a:r>
          </a:p>
          <a:p>
            <a:pPr>
              <a:buNone/>
            </a:pPr>
            <a:r>
              <a:rPr lang="ru-RU" sz="1600" dirty="0"/>
              <a:t>11) Смета на строительство, реконструкцию </a:t>
            </a:r>
          </a:p>
          <a:p>
            <a:pPr>
              <a:buNone/>
            </a:pPr>
            <a:r>
              <a:rPr lang="ru-RU" sz="1600" dirty="0"/>
              <a:t>12) Иная документация в случаях, предусмотренных федеральными законами</a:t>
            </a:r>
          </a:p>
          <a:p>
            <a:pPr>
              <a:buNone/>
            </a:pPr>
            <a:r>
              <a:rPr lang="ru-RU" sz="1600" b="1" dirty="0">
                <a:solidFill>
                  <a:srgbClr val="0070C0"/>
                </a:solidFill>
                <a:cs typeface="Arial" pitchFamily="34" charset="0"/>
              </a:rPr>
              <a:t>Градостроительный кодекс РФ (часть 12 статьи 48)</a:t>
            </a:r>
          </a:p>
          <a:p>
            <a:pPr>
              <a:buFontTx/>
              <a:buChar char="-"/>
            </a:pPr>
            <a:r>
              <a:rPr lang="ru-RU" sz="1600" dirty="0"/>
              <a:t>требования к обеспечению безопасной эксплуатации объектов капитального строительства</a:t>
            </a:r>
          </a:p>
          <a:p>
            <a:pPr>
              <a:buFontTx/>
              <a:buChar char="-"/>
            </a:pPr>
            <a:r>
              <a:rPr lang="ru-RU" sz="1600" dirty="0"/>
              <a:t>сведения о нормативной периодичности выполнения работ по капитальному ремонту многоквартирного дома</a:t>
            </a:r>
          </a:p>
          <a:p>
            <a:pPr>
              <a:spcBef>
                <a:spcPts val="0"/>
              </a:spcBef>
              <a:buNone/>
            </a:pPr>
            <a:endParaRPr lang="ru-RU" sz="1600" b="1" dirty="0"/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9138" algn="l"/>
            <a:r>
              <a:rPr lang="ru-RU" sz="2400" b="1" dirty="0">
                <a:solidFill>
                  <a:srgbClr val="FF0000"/>
                </a:solidFill>
              </a:rPr>
              <a:t>5.2. Состав разделов </a:t>
            </a:r>
            <a:r>
              <a:rPr lang="ru-RU" sz="2400" b="1" dirty="0">
                <a:solidFill>
                  <a:srgbClr val="0070C0"/>
                </a:solidFill>
              </a:rPr>
              <a:t>проектной документации для строительства и реконструкции</a:t>
            </a:r>
            <a:r>
              <a:rPr lang="ru-RU" sz="2400" dirty="0">
                <a:solidFill>
                  <a:srgbClr val="0070C0"/>
                </a:solidFill>
              </a:rPr>
              <a:t> </a:t>
            </a:r>
            <a:r>
              <a:rPr lang="ru-RU" sz="2400" b="1" dirty="0"/>
              <a:t>линейных объектов</a:t>
            </a:r>
            <a:endParaRPr lang="ru-RU" sz="2400" b="1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1115616"/>
            <a:ext cx="11377264" cy="57423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b="1" dirty="0">
                <a:solidFill>
                  <a:srgbClr val="0070C0"/>
                </a:solidFill>
                <a:cs typeface="Arial" pitchFamily="34" charset="0"/>
              </a:rPr>
              <a:t>Постановление Правительства РФ № 87 </a:t>
            </a:r>
          </a:p>
          <a:p>
            <a:pPr>
              <a:buNone/>
            </a:pPr>
            <a:r>
              <a:rPr lang="ru-RU" sz="1800" dirty="0"/>
              <a:t>1) Пояснительная записка</a:t>
            </a:r>
          </a:p>
          <a:p>
            <a:pPr>
              <a:buNone/>
            </a:pPr>
            <a:r>
              <a:rPr lang="ru-RU" sz="1800" dirty="0"/>
              <a:t>2) Проект полосы отвода</a:t>
            </a:r>
          </a:p>
          <a:p>
            <a:pPr>
              <a:buNone/>
            </a:pPr>
            <a:r>
              <a:rPr lang="ru-RU" sz="1800" dirty="0"/>
              <a:t>3) Технологические и конструктивные решения линейного объекта. Искусственные сооружения</a:t>
            </a:r>
          </a:p>
          <a:p>
            <a:pPr>
              <a:buNone/>
            </a:pPr>
            <a:r>
              <a:rPr lang="ru-RU" sz="1800" dirty="0"/>
              <a:t>4) Здания, строения и сооружения, входящие в инфраструктуру линейного объекта.</a:t>
            </a:r>
          </a:p>
          <a:p>
            <a:pPr>
              <a:buNone/>
            </a:pPr>
            <a:r>
              <a:rPr lang="ru-RU" sz="1800" dirty="0"/>
              <a:t>5) Проект организации строительства</a:t>
            </a:r>
          </a:p>
          <a:p>
            <a:pPr>
              <a:buNone/>
            </a:pPr>
            <a:r>
              <a:rPr lang="ru-RU" sz="1800" dirty="0"/>
              <a:t>6) Проект организации работ по сносу или демонтажу</a:t>
            </a:r>
          </a:p>
          <a:p>
            <a:pPr>
              <a:buNone/>
            </a:pPr>
            <a:r>
              <a:rPr lang="ru-RU" sz="1800" dirty="0"/>
              <a:t>7) Мероприятия по охране окружающей среды</a:t>
            </a:r>
          </a:p>
          <a:p>
            <a:pPr>
              <a:buNone/>
            </a:pPr>
            <a:r>
              <a:rPr lang="ru-RU" sz="1800" dirty="0"/>
              <a:t>8) Мероприятия по обеспечению пожарной безопасности</a:t>
            </a:r>
          </a:p>
          <a:p>
            <a:pPr>
              <a:buNone/>
            </a:pPr>
            <a:r>
              <a:rPr lang="ru-RU" sz="1800" dirty="0"/>
              <a:t>9) Смета на строительство, реконструкцию </a:t>
            </a:r>
          </a:p>
          <a:p>
            <a:pPr>
              <a:buNone/>
            </a:pPr>
            <a:r>
              <a:rPr lang="ru-RU" sz="1800" dirty="0"/>
              <a:t>10) Иная документация в случаях, предусмотренных федеральными законами</a:t>
            </a:r>
          </a:p>
          <a:p>
            <a:pPr>
              <a:buNone/>
            </a:pPr>
            <a:r>
              <a:rPr lang="ru-RU" sz="1800" b="1" dirty="0">
                <a:solidFill>
                  <a:srgbClr val="0070C0"/>
                </a:solidFill>
                <a:cs typeface="Arial" pitchFamily="34" charset="0"/>
              </a:rPr>
              <a:t>Градостроительный кодекс РФ (часть 12 статьи 48)</a:t>
            </a:r>
          </a:p>
          <a:p>
            <a:pPr>
              <a:buFontTx/>
              <a:buChar char="-"/>
            </a:pPr>
            <a:r>
              <a:rPr lang="ru-RU" sz="1800" dirty="0"/>
              <a:t>требования к обеспечению безопасной эксплуатации объектов капитального строительства</a:t>
            </a:r>
          </a:p>
          <a:p>
            <a:pPr>
              <a:buFontTx/>
              <a:buChar char="-"/>
            </a:pPr>
            <a:r>
              <a:rPr lang="ru-RU" sz="1800" dirty="0"/>
              <a:t>проект организации дорожного движения</a:t>
            </a:r>
          </a:p>
          <a:p>
            <a:pPr>
              <a:spcBef>
                <a:spcPts val="0"/>
              </a:spcBef>
              <a:buNone/>
            </a:pPr>
            <a:endParaRPr lang="ru-RU" sz="1600" b="1" dirty="0"/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793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9138" algn="l"/>
            <a:r>
              <a:rPr lang="ru-RU" sz="2400" b="1" dirty="0">
                <a:solidFill>
                  <a:srgbClr val="FF0000"/>
                </a:solidFill>
              </a:rPr>
              <a:t>5.3. Состав </a:t>
            </a:r>
            <a:r>
              <a:rPr lang="ru-RU" sz="2400" b="1" dirty="0">
                <a:solidFill>
                  <a:srgbClr val="0070C0"/>
                </a:solidFill>
              </a:rPr>
              <a:t>проектной документации </a:t>
            </a:r>
            <a:r>
              <a:rPr lang="ru-RU" sz="2400" b="1" dirty="0"/>
              <a:t>для капитального ремонта</a:t>
            </a:r>
            <a:endParaRPr lang="ru-RU" sz="2400" b="1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1115616"/>
            <a:ext cx="11377264" cy="57423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dirty="0">
                <a:solidFill>
                  <a:srgbClr val="0070C0"/>
                </a:solidFill>
                <a:cs typeface="Arial" pitchFamily="34" charset="0"/>
              </a:rPr>
              <a:t>Градостроительный кодекс РФ (часть 12_2 статьи 48):</a:t>
            </a:r>
          </a:p>
          <a:p>
            <a:pPr>
              <a:spcBef>
                <a:spcPts val="0"/>
              </a:spcBef>
              <a:buNone/>
            </a:pPr>
            <a:endParaRPr lang="ru-RU" sz="2400" dirty="0"/>
          </a:p>
          <a:p>
            <a:pPr>
              <a:spcBef>
                <a:spcPts val="0"/>
              </a:spcBef>
              <a:buNone/>
            </a:pPr>
            <a:r>
              <a:rPr lang="ru-RU" sz="2200" dirty="0"/>
              <a:t>1) Разделы проектной документации, предусмотренные заданием на проектирование;</a:t>
            </a:r>
            <a:endParaRPr lang="ru-RU" sz="2200" b="1" dirty="0"/>
          </a:p>
          <a:p>
            <a:pPr>
              <a:buNone/>
            </a:pPr>
            <a:r>
              <a:rPr lang="ru-RU" sz="2200" dirty="0"/>
              <a:t>2) Акт, содержащий перечень дефектов с указанием качественных и количественных характеристик дефектов;</a:t>
            </a:r>
          </a:p>
          <a:p>
            <a:pPr>
              <a:buNone/>
            </a:pPr>
            <a:r>
              <a:rPr lang="ru-RU" sz="2200" dirty="0"/>
              <a:t>3) Смета на капитальный ремонт.</a:t>
            </a:r>
          </a:p>
          <a:p>
            <a:pPr>
              <a:buNone/>
            </a:pPr>
            <a:endParaRPr lang="ru-RU" sz="2200" dirty="0"/>
          </a:p>
          <a:p>
            <a:pPr>
              <a:buNone/>
            </a:pPr>
            <a:r>
              <a:rPr lang="ru-RU" sz="2400" b="1" dirty="0">
                <a:solidFill>
                  <a:srgbClr val="00B050"/>
                </a:solidFill>
                <a:cs typeface="Arial" pitchFamily="34" charset="0"/>
              </a:rPr>
              <a:t>Постановление Правительства РФ № 145:</a:t>
            </a:r>
          </a:p>
          <a:p>
            <a:pPr>
              <a:buNone/>
            </a:pPr>
            <a:r>
              <a:rPr lang="ru-RU" sz="2200" dirty="0"/>
              <a:t>Ведомости объемов работ, учтенные в сметных расчетах;</a:t>
            </a:r>
          </a:p>
          <a:p>
            <a:pPr>
              <a:buNone/>
            </a:pPr>
            <a:endParaRPr lang="ru-RU" sz="2200" dirty="0"/>
          </a:p>
          <a:p>
            <a:pPr>
              <a:buNone/>
            </a:pPr>
            <a:endParaRPr lang="ru-RU" sz="2000" dirty="0"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8915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9138" algn="l"/>
            <a:r>
              <a:rPr lang="ru-RU" sz="2400" b="1" dirty="0">
                <a:solidFill>
                  <a:srgbClr val="FF0000"/>
                </a:solidFill>
              </a:rPr>
              <a:t>5.4. Состав </a:t>
            </a:r>
            <a:r>
              <a:rPr lang="ru-RU" sz="2400" b="1" dirty="0">
                <a:solidFill>
                  <a:srgbClr val="0070C0"/>
                </a:solidFill>
              </a:rPr>
              <a:t>проекта организации </a:t>
            </a:r>
            <a:r>
              <a:rPr lang="ru-RU" sz="2400" b="1" dirty="0"/>
              <a:t>работ по сносу</a:t>
            </a:r>
            <a:endParaRPr lang="ru-RU" sz="2400" b="1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1115616"/>
            <a:ext cx="11377264" cy="5742384"/>
          </a:xfrm>
        </p:spPr>
        <p:txBody>
          <a:bodyPr>
            <a:no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sz="2000" b="1" dirty="0">
                <a:solidFill>
                  <a:srgbClr val="0070C0"/>
                </a:solidFill>
                <a:cs typeface="Arial" pitchFamily="34" charset="0"/>
              </a:rPr>
              <a:t>Постановление Правительства РФ от 26.04.2019 № 509 «Об утверждении требований к составу и содержанию проекта организации работ по сносу объекта капитального строительства»: </a:t>
            </a:r>
          </a:p>
          <a:p>
            <a:pPr>
              <a:spcBef>
                <a:spcPts val="0"/>
              </a:spcBef>
              <a:buNone/>
            </a:pPr>
            <a:r>
              <a:rPr lang="ru-RU" sz="2000" dirty="0"/>
              <a:t>Текстовая часть </a:t>
            </a:r>
          </a:p>
          <a:p>
            <a:pPr>
              <a:spcBef>
                <a:spcPts val="0"/>
              </a:spcBef>
              <a:buNone/>
            </a:pPr>
            <a:r>
              <a:rPr lang="ru-RU" sz="2000" dirty="0"/>
              <a:t>Графическая часть </a:t>
            </a:r>
          </a:p>
          <a:p>
            <a:pPr>
              <a:spcBef>
                <a:spcPts val="0"/>
              </a:spcBef>
              <a:buNone/>
            </a:pPr>
            <a:r>
              <a:rPr lang="ru-RU" sz="2000" dirty="0"/>
              <a:t>Смета на снос</a:t>
            </a:r>
          </a:p>
          <a:p>
            <a:pPr>
              <a:buNone/>
            </a:pPr>
            <a:endParaRPr lang="ru-RU" sz="2000" b="1" dirty="0"/>
          </a:p>
          <a:p>
            <a:pPr>
              <a:buNone/>
            </a:pPr>
            <a:r>
              <a:rPr lang="ru-RU" sz="2000" b="1" dirty="0">
                <a:solidFill>
                  <a:srgbClr val="00B050"/>
                </a:solidFill>
                <a:cs typeface="Arial" pitchFamily="34" charset="0"/>
              </a:rPr>
              <a:t>Постановление Правительства РФ № 145:</a:t>
            </a:r>
          </a:p>
          <a:p>
            <a:pPr>
              <a:buNone/>
            </a:pPr>
            <a:r>
              <a:rPr lang="ru-RU" sz="2000" dirty="0"/>
              <a:t>Ведомости объемов работ, учтенные в сметных расчетах</a:t>
            </a:r>
          </a:p>
          <a:p>
            <a:pPr>
              <a:buNone/>
            </a:pPr>
            <a:endParaRPr lang="ru-RU" sz="2000" b="1" dirty="0"/>
          </a:p>
          <a:p>
            <a:pPr marL="0">
              <a:buNone/>
            </a:pPr>
            <a:r>
              <a:rPr lang="ru-RU" sz="2000" b="1" dirty="0">
                <a:solidFill>
                  <a:srgbClr val="0070C0"/>
                </a:solidFill>
                <a:cs typeface="Arial" pitchFamily="34" charset="0"/>
              </a:rPr>
              <a:t>Постановление Правительства РФ от 03.07.2019 № 850 «Об утверждении Правил отключения объекта капитального строительства от сетей инженерно-технического обеспечения»</a:t>
            </a:r>
          </a:p>
          <a:p>
            <a:pPr marL="0">
              <a:buNone/>
            </a:pPr>
            <a:r>
              <a:rPr lang="ru-RU" sz="2000" dirty="0"/>
              <a:t>Условия отключения объекта капитального строительства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7332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+mn-lt"/>
                <a:ea typeface="Times New Roman"/>
                <a:cs typeface="Arial" pitchFamily="34" charset="0"/>
              </a:rPr>
              <a:t>6.1. </a:t>
            </a:r>
            <a:r>
              <a:rPr lang="ru-RU" sz="2400" b="1" dirty="0">
                <a:solidFill>
                  <a:srgbClr val="FF0000"/>
                </a:solidFill>
                <a:latin typeface="+mn-lt"/>
              </a:rPr>
              <a:t>Основания для оставления </a:t>
            </a:r>
            <a:r>
              <a:rPr lang="ru-RU" sz="2400" b="1" dirty="0">
                <a:latin typeface="+mn-lt"/>
              </a:rPr>
              <a:t>без рассмотрения документов, </a:t>
            </a:r>
            <a:r>
              <a:rPr lang="ru-RU" sz="2400" b="1" dirty="0">
                <a:solidFill>
                  <a:srgbClr val="00B050"/>
                </a:solidFill>
                <a:latin typeface="+mn-lt"/>
              </a:rPr>
              <a:t>представленных </a:t>
            </a:r>
            <a:br>
              <a:rPr lang="ru-RU" sz="2400" b="1" dirty="0">
                <a:solidFill>
                  <a:srgbClr val="00B050"/>
                </a:solidFill>
                <a:latin typeface="+mn-lt"/>
              </a:rPr>
            </a:br>
            <a:r>
              <a:rPr lang="ru-RU" sz="2400" b="1" dirty="0">
                <a:solidFill>
                  <a:srgbClr val="00B050"/>
                </a:solidFill>
                <a:latin typeface="+mn-lt"/>
              </a:rPr>
              <a:t>для проведения </a:t>
            </a:r>
            <a:r>
              <a:rPr lang="ru-RU" sz="2400" b="1" dirty="0">
                <a:solidFill>
                  <a:srgbClr val="00B050"/>
                </a:solidFill>
              </a:rPr>
              <a:t>государственной экспертизы</a:t>
            </a:r>
            <a:br>
              <a:rPr lang="ru-RU" sz="2400" b="1" dirty="0">
                <a:solidFill>
                  <a:srgbClr val="00B05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endParaRPr lang="ru-RU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3352" y="1412776"/>
            <a:ext cx="11809312" cy="52565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B050"/>
                </a:solidFill>
                <a:cs typeface="Arial" pitchFamily="34" charset="0"/>
              </a:rPr>
              <a:t>Постановление Правительства РФ № 145 </a:t>
            </a:r>
            <a:r>
              <a:rPr lang="ru-RU" sz="2400" dirty="0">
                <a:solidFill>
                  <a:srgbClr val="00B050"/>
                </a:solidFill>
                <a:cs typeface="Arial" pitchFamily="34" charset="0"/>
              </a:rPr>
              <a:t>(пункт 23 Положения)</a:t>
            </a:r>
            <a:r>
              <a:rPr lang="ru-RU" sz="2000" dirty="0">
                <a:solidFill>
                  <a:srgbClr val="00B050"/>
                </a:solidFill>
                <a:latin typeface="Arial" panose="020B0604020202020204" pitchFamily="34" charset="0"/>
                <a:ea typeface="Times New Roman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ru-RU" sz="2000" dirty="0">
                <a:cs typeface="Arial" pitchFamily="34" charset="0"/>
              </a:rPr>
              <a:t>Документы представлены с нарушением </a:t>
            </a:r>
            <a:r>
              <a:rPr lang="ru-RU" sz="2000" b="1" dirty="0">
                <a:solidFill>
                  <a:srgbClr val="0070C0"/>
                </a:solidFill>
                <a:cs typeface="Arial" pitchFamily="34" charset="0"/>
              </a:rPr>
              <a:t>требований к формату электронных документов</a:t>
            </a:r>
          </a:p>
          <a:p>
            <a:pPr marL="0" indent="0">
              <a:buNone/>
            </a:pPr>
            <a:endParaRPr lang="ru-RU" sz="2000" b="1" dirty="0">
              <a:solidFill>
                <a:srgbClr val="FF0000"/>
              </a:solidFill>
              <a:cs typeface="Arial" pitchFamily="34" charset="0"/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rgbClr val="0070C0"/>
                </a:solidFill>
                <a:cs typeface="Arial" pitchFamily="34" charset="0"/>
              </a:rPr>
              <a:t>Приказ Минстроя России № 783/</a:t>
            </a:r>
            <a:r>
              <a:rPr lang="ru-RU" sz="2400" b="1" dirty="0" err="1">
                <a:solidFill>
                  <a:srgbClr val="0070C0"/>
                </a:solidFill>
                <a:cs typeface="Arial" pitchFamily="34" charset="0"/>
              </a:rPr>
              <a:t>пр</a:t>
            </a:r>
            <a:endParaRPr lang="ru-RU" sz="2400" b="1" dirty="0">
              <a:solidFill>
                <a:srgbClr val="0070C0"/>
              </a:solidFill>
              <a:cs typeface="Arial" pitchFamily="34" charset="0"/>
            </a:endParaRPr>
          </a:p>
          <a:p>
            <a:pPr marL="0" indent="0">
              <a:buNone/>
            </a:pPr>
            <a:r>
              <a:rPr lang="ru-RU" sz="1800" dirty="0">
                <a:cs typeface="Arial" pitchFamily="34" charset="0"/>
              </a:rPr>
              <a:t>Электронные документы в форматах (</a:t>
            </a:r>
            <a:r>
              <a:rPr lang="ru-RU" sz="1800" b="1" dirty="0" err="1">
                <a:cs typeface="Arial" pitchFamily="34" charset="0"/>
              </a:rPr>
              <a:t>doc</a:t>
            </a:r>
            <a:r>
              <a:rPr lang="ru-RU" sz="1800" b="1" dirty="0">
                <a:cs typeface="Arial" pitchFamily="34" charset="0"/>
              </a:rPr>
              <a:t>, </a:t>
            </a:r>
            <a:r>
              <a:rPr lang="ru-RU" sz="1800" b="1" dirty="0" err="1">
                <a:cs typeface="Arial" pitchFamily="34" charset="0"/>
              </a:rPr>
              <a:t>pdf</a:t>
            </a:r>
            <a:r>
              <a:rPr lang="ru-RU" sz="1800" b="1" dirty="0">
                <a:cs typeface="Arial" pitchFamily="34" charset="0"/>
              </a:rPr>
              <a:t>, </a:t>
            </a:r>
            <a:r>
              <a:rPr lang="ru-RU" sz="1800" b="1" dirty="0" err="1">
                <a:cs typeface="Arial" pitchFamily="34" charset="0"/>
              </a:rPr>
              <a:t>xls</a:t>
            </a:r>
            <a:r>
              <a:rPr lang="ru-RU" sz="1800" dirty="0">
                <a:cs typeface="Arial" pitchFamily="34" charset="0"/>
              </a:rPr>
              <a:t>) должны:</a:t>
            </a:r>
          </a:p>
          <a:p>
            <a:pPr marL="0" indent="0">
              <a:buNone/>
            </a:pPr>
            <a:r>
              <a:rPr lang="ru-RU" sz="1800" dirty="0">
                <a:cs typeface="Arial" pitchFamily="34" charset="0"/>
              </a:rPr>
              <a:t>-  формироваться способом, </a:t>
            </a:r>
            <a:r>
              <a:rPr lang="ru-RU" sz="1800" b="1" dirty="0">
                <a:cs typeface="Arial" pitchFamily="34" charset="0"/>
              </a:rPr>
              <a:t>не предусматривающим сканирование </a:t>
            </a:r>
            <a:r>
              <a:rPr lang="ru-RU" sz="1800" dirty="0">
                <a:cs typeface="Arial" pitchFamily="34" charset="0"/>
              </a:rPr>
              <a:t>документа на бумажном носителе (за исключением отдельных случаев);</a:t>
            </a:r>
          </a:p>
          <a:p>
            <a:pPr marL="0" indent="0">
              <a:buNone/>
            </a:pPr>
            <a:r>
              <a:rPr lang="ru-RU" sz="1800" dirty="0">
                <a:cs typeface="Arial" pitchFamily="34" charset="0"/>
              </a:rPr>
              <a:t>- </a:t>
            </a:r>
            <a:r>
              <a:rPr lang="ru-RU" sz="1800" b="1" dirty="0">
                <a:cs typeface="Arial" pitchFamily="34" charset="0"/>
              </a:rPr>
              <a:t>обеспечивать возможность поиска </a:t>
            </a:r>
            <a:r>
              <a:rPr lang="ru-RU" sz="1800" dirty="0">
                <a:cs typeface="Arial" pitchFamily="34" charset="0"/>
              </a:rPr>
              <a:t>по текстовому содержанию документа и возможность копирования текста;</a:t>
            </a:r>
          </a:p>
          <a:p>
            <a:pPr marL="0" indent="0">
              <a:buNone/>
            </a:pPr>
            <a:r>
              <a:rPr lang="ru-RU" sz="1800" dirty="0">
                <a:cs typeface="Arial" pitchFamily="34" charset="0"/>
              </a:rPr>
              <a:t>- </a:t>
            </a:r>
            <a:r>
              <a:rPr lang="ru-RU" sz="1800" b="1" dirty="0">
                <a:cs typeface="Arial" pitchFamily="34" charset="0"/>
              </a:rPr>
              <a:t>содержать оглавление и закладки</a:t>
            </a:r>
            <a:r>
              <a:rPr lang="ru-RU" sz="1800" dirty="0">
                <a:cs typeface="Arial" pitchFamily="34" charset="0"/>
              </a:rPr>
              <a:t>, обеспечивающие переходы по оглавлению и (или) к содержащимся в тексте рисункам и таблицам;</a:t>
            </a:r>
            <a:endParaRPr lang="ru-RU" sz="1800" dirty="0"/>
          </a:p>
          <a:p>
            <a:pPr marL="0" indent="0">
              <a:buNone/>
            </a:pPr>
            <a:r>
              <a:rPr lang="ru-RU" sz="1800" dirty="0">
                <a:cs typeface="Arial" pitchFamily="34" charset="0"/>
              </a:rPr>
              <a:t>- формироваться для каждого раздела (подраздела) и </a:t>
            </a:r>
            <a:r>
              <a:rPr lang="ru-RU" sz="1800" b="1" dirty="0">
                <a:cs typeface="Arial" pitchFamily="34" charset="0"/>
              </a:rPr>
              <a:t>содержать в названии слова </a:t>
            </a:r>
            <a:r>
              <a:rPr lang="ru-RU" sz="1800" dirty="0">
                <a:cs typeface="Arial" pitchFamily="34" charset="0"/>
              </a:rPr>
              <a:t>"Раздел ПД N", а также "подраздел ПД N" (для подраздела в составе раздела) с указанием порядкового номера раздела, подраздела;</a:t>
            </a:r>
          </a:p>
          <a:p>
            <a:pPr marL="0" indent="0">
              <a:buNone/>
            </a:pPr>
            <a:r>
              <a:rPr lang="ru-RU" sz="1800" dirty="0">
                <a:cs typeface="Arial" pitchFamily="34" charset="0"/>
              </a:rPr>
              <a:t>- </a:t>
            </a:r>
            <a:r>
              <a:rPr lang="ru-RU" sz="1800" b="1" dirty="0">
                <a:cs typeface="Arial" pitchFamily="34" charset="0"/>
              </a:rPr>
              <a:t>не превышать предельного размера в 80 мегабайт </a:t>
            </a:r>
            <a:r>
              <a:rPr lang="ru-RU" sz="1800" dirty="0">
                <a:cs typeface="Arial" pitchFamily="34" charset="0"/>
              </a:rPr>
              <a:t>(в случае превышения предельного размера, документ делится на несколько, название каждого файла дополняется словом "Фрагмент" и порядковым номером файла, полученного в результате деления).</a:t>
            </a:r>
          </a:p>
          <a:p>
            <a:pPr marL="0" indent="0">
              <a:buNone/>
            </a:pPr>
            <a:r>
              <a:rPr lang="ru-RU" sz="2400" b="1" dirty="0">
                <a:cs typeface="Arial" pitchFamily="34" charset="0"/>
              </a:rPr>
              <a:t> </a:t>
            </a:r>
            <a:endParaRPr lang="ru-RU" sz="2400" dirty="0">
              <a:cs typeface="Arial" pitchFamily="34" charset="0"/>
            </a:endParaRP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6.2. </a:t>
            </a:r>
            <a:r>
              <a:rPr lang="ru-RU" sz="2400" b="1" dirty="0">
                <a:solidFill>
                  <a:srgbClr val="FF0000"/>
                </a:solidFill>
              </a:rPr>
              <a:t>Основания </a:t>
            </a:r>
            <a:r>
              <a:rPr lang="ru-RU" sz="2400" b="1" dirty="0"/>
              <a:t>для отказа в принятии документов </a:t>
            </a:r>
            <a:r>
              <a:rPr lang="ru-RU" sz="2400" b="1" dirty="0">
                <a:solidFill>
                  <a:srgbClr val="00B050"/>
                </a:solidFill>
              </a:rPr>
              <a:t>на государственную экспертизу</a:t>
            </a:r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3352" y="1115616"/>
            <a:ext cx="11809312" cy="55537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B050"/>
                </a:solidFill>
                <a:cs typeface="Arial" pitchFamily="34" charset="0"/>
              </a:rPr>
              <a:t>Постановление Правительства РФ № 145 </a:t>
            </a:r>
            <a:r>
              <a:rPr lang="ru-RU" sz="2400" dirty="0">
                <a:solidFill>
                  <a:srgbClr val="00B050"/>
                </a:solidFill>
                <a:cs typeface="Arial" pitchFamily="34" charset="0"/>
              </a:rPr>
              <a:t>(пункт 24 Положения):</a:t>
            </a:r>
            <a:endParaRPr lang="ru-RU" sz="24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ru-RU" sz="2200" dirty="0"/>
          </a:p>
          <a:p>
            <a:pPr marL="0" indent="0">
              <a:buNone/>
            </a:pPr>
            <a:r>
              <a:rPr lang="ru-RU" sz="2200" dirty="0"/>
              <a:t>а) </a:t>
            </a:r>
            <a:r>
              <a:rPr lang="ru-RU" sz="2200" b="1" dirty="0"/>
              <a:t>отсутствие</a:t>
            </a:r>
            <a:r>
              <a:rPr lang="ru-RU" sz="2200" dirty="0"/>
              <a:t> разделов, предусмотренных ППРФ </a:t>
            </a:r>
            <a:r>
              <a:rPr lang="ru-RU" sz="2200" dirty="0">
                <a:cs typeface="Arial" pitchFamily="34" charset="0"/>
              </a:rPr>
              <a:t>№ 87;</a:t>
            </a:r>
          </a:p>
          <a:p>
            <a:pPr marL="0" indent="0">
              <a:buNone/>
            </a:pPr>
            <a:r>
              <a:rPr lang="ru-RU" sz="2200" dirty="0"/>
              <a:t>б) </a:t>
            </a:r>
            <a:r>
              <a:rPr lang="ru-RU" sz="2200" b="1" dirty="0"/>
              <a:t>несоответствие разделов </a:t>
            </a:r>
            <a:r>
              <a:rPr lang="ru-RU" sz="2200" dirty="0"/>
              <a:t>требованиям к содержанию, установленным ППРФ</a:t>
            </a:r>
            <a:r>
              <a:rPr lang="ru-RU" sz="2200" dirty="0">
                <a:cs typeface="Arial" pitchFamily="34" charset="0"/>
              </a:rPr>
              <a:t> № 87;</a:t>
            </a:r>
          </a:p>
          <a:p>
            <a:pPr marL="0" indent="0">
              <a:buNone/>
            </a:pPr>
            <a:r>
              <a:rPr lang="ru-RU" sz="2200" dirty="0"/>
              <a:t>в) </a:t>
            </a:r>
            <a:r>
              <a:rPr lang="ru-RU" sz="2200" b="1" dirty="0"/>
              <a:t>несоответствие результатов ИИ </a:t>
            </a:r>
            <a:r>
              <a:rPr lang="ru-RU" sz="2200" dirty="0"/>
              <a:t>составу и форме, установленным ППРФ</a:t>
            </a:r>
            <a:r>
              <a:rPr lang="ru-RU" sz="2200" dirty="0">
                <a:cs typeface="Arial" pitchFamily="34" charset="0"/>
              </a:rPr>
              <a:t> № 20;</a:t>
            </a:r>
            <a:endParaRPr lang="ru-RU" sz="2200" dirty="0"/>
          </a:p>
          <a:p>
            <a:pPr marL="0" indent="0">
              <a:buNone/>
            </a:pPr>
            <a:r>
              <a:rPr lang="ru-RU" sz="2200" dirty="0"/>
              <a:t>г) преставление </a:t>
            </a:r>
            <a:r>
              <a:rPr lang="ru-RU" sz="2200" b="1" dirty="0"/>
              <a:t>не всех документов</a:t>
            </a:r>
            <a:r>
              <a:rPr lang="ru-RU" sz="2200" dirty="0"/>
              <a:t>, предусмотренных ППРФ</a:t>
            </a:r>
            <a:r>
              <a:rPr lang="ru-RU" sz="2200" dirty="0">
                <a:cs typeface="Arial" pitchFamily="34" charset="0"/>
              </a:rPr>
              <a:t> № 145;</a:t>
            </a:r>
          </a:p>
          <a:p>
            <a:pPr marL="0" indent="0">
              <a:buNone/>
            </a:pPr>
            <a:r>
              <a:rPr lang="ru-RU" sz="2200" dirty="0"/>
              <a:t>д) подготовка ПД лицами, </a:t>
            </a:r>
            <a:r>
              <a:rPr lang="ru-RU" sz="2200" b="1" dirty="0"/>
              <a:t>не являющимися членами СРО</a:t>
            </a:r>
            <a:r>
              <a:rPr lang="ru-RU" sz="2200" dirty="0"/>
              <a:t>;</a:t>
            </a:r>
          </a:p>
          <a:p>
            <a:pPr marL="0" indent="0">
              <a:buNone/>
            </a:pPr>
            <a:r>
              <a:rPr lang="ru-RU" sz="2200" dirty="0"/>
              <a:t>е) выполнение ИИ лицами, </a:t>
            </a:r>
            <a:r>
              <a:rPr lang="ru-RU" sz="2200" b="1" dirty="0"/>
              <a:t>не являющимися членами СРО</a:t>
            </a:r>
            <a:r>
              <a:rPr lang="ru-RU" sz="2200" dirty="0"/>
              <a:t>;</a:t>
            </a:r>
          </a:p>
          <a:p>
            <a:pPr marL="0" indent="0">
              <a:buNone/>
            </a:pPr>
            <a:r>
              <a:rPr lang="ru-RU" sz="2200" dirty="0"/>
              <a:t>ж) государственная экспертиза должна осуществляться </a:t>
            </a:r>
            <a:r>
              <a:rPr lang="ru-RU" sz="2200" b="1" dirty="0"/>
              <a:t>иной организацией.</a:t>
            </a: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9320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6.3. </a:t>
            </a:r>
            <a:r>
              <a:rPr lang="ru-RU" sz="2400" b="1" dirty="0">
                <a:solidFill>
                  <a:srgbClr val="FF0000"/>
                </a:solidFill>
              </a:rPr>
              <a:t>Основания </a:t>
            </a:r>
            <a:r>
              <a:rPr lang="ru-RU" sz="2400" b="1" dirty="0"/>
              <a:t>для отказа в принятии документов </a:t>
            </a:r>
            <a:r>
              <a:rPr lang="ru-RU" sz="2400" b="1" dirty="0">
                <a:solidFill>
                  <a:srgbClr val="00B050"/>
                </a:solidFill>
              </a:rPr>
              <a:t>на экспертное сопровождение</a:t>
            </a:r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3352" y="1115616"/>
            <a:ext cx="11809312" cy="55537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B050"/>
                </a:solidFill>
                <a:cs typeface="Arial" pitchFamily="34" charset="0"/>
              </a:rPr>
              <a:t>Постановление Правительства РФ № 145 </a:t>
            </a:r>
            <a:r>
              <a:rPr lang="ru-RU" sz="2400" dirty="0">
                <a:solidFill>
                  <a:srgbClr val="00B050"/>
                </a:solidFill>
                <a:cs typeface="Arial" pitchFamily="34" charset="0"/>
              </a:rPr>
              <a:t>(пункты 24_1 и 24_ Положения):</a:t>
            </a:r>
            <a:endParaRPr lang="ru-RU" sz="24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ru-RU" sz="22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/>
              <a:t>а) преставление </a:t>
            </a:r>
            <a:r>
              <a:rPr lang="ru-RU" sz="2200" b="1" dirty="0"/>
              <a:t>не всех документов</a:t>
            </a:r>
            <a:r>
              <a:rPr lang="ru-RU" sz="2200" dirty="0"/>
              <a:t>, предусмотренных ППРФ</a:t>
            </a:r>
            <a:r>
              <a:rPr lang="ru-RU" sz="2200" dirty="0">
                <a:cs typeface="Arial" pitchFamily="34" charset="0"/>
              </a:rPr>
              <a:t> № 145;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/>
              <a:t>б) </a:t>
            </a:r>
            <a:r>
              <a:rPr lang="ru-RU" sz="2200" dirty="0">
                <a:cs typeface="Arial" pitchFamily="34" charset="0"/>
              </a:rPr>
              <a:t>представление с нарушением требований</a:t>
            </a:r>
            <a:r>
              <a:rPr lang="ru-RU" sz="2200" b="1" dirty="0">
                <a:cs typeface="Arial" pitchFamily="34" charset="0"/>
              </a:rPr>
              <a:t> к формату электронных документов</a:t>
            </a:r>
            <a:endParaRPr lang="ru-RU" sz="22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>
                <a:cs typeface="Arial" pitchFamily="34" charset="0"/>
              </a:rPr>
              <a:t>в) представление документов по объекту в отношении которого </a:t>
            </a:r>
            <a:r>
              <a:rPr lang="ru-RU" sz="2200" b="1" dirty="0">
                <a:cs typeface="Arial" pitchFamily="34" charset="0"/>
              </a:rPr>
              <a:t>не выдано заключение по оценки соответствия</a:t>
            </a:r>
            <a:r>
              <a:rPr lang="ru-RU" sz="2200" dirty="0">
                <a:cs typeface="Arial" pitchFamily="34" charset="0"/>
              </a:rPr>
              <a:t> в рамках экспертного сопровождения;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/>
              <a:t>г) экспертное сопровождение должно осуществляться иной организацией;</a:t>
            </a:r>
          </a:p>
          <a:p>
            <a:pPr marL="0">
              <a:spcBef>
                <a:spcPts val="0"/>
              </a:spcBef>
              <a:buNone/>
            </a:pPr>
            <a:r>
              <a:rPr lang="ru-RU" sz="2200" dirty="0"/>
              <a:t>в) </a:t>
            </a:r>
            <a:r>
              <a:rPr lang="ru-RU" sz="2200" b="1" dirty="0"/>
              <a:t>отсутствует положительное заключение по результатам оценки соответствия</a:t>
            </a:r>
            <a:r>
              <a:rPr lang="ru-RU" sz="2200" dirty="0"/>
              <a:t>, с учетом которого необходима выдача заключения государственной экспертизы;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err="1"/>
              <a:t>д</a:t>
            </a:r>
            <a:r>
              <a:rPr lang="ru-RU" sz="2200" dirty="0"/>
              <a:t>) в заявлении о выдаче заключения государственной экспертизы </a:t>
            </a:r>
            <a:r>
              <a:rPr lang="ru-RU" sz="2200" b="1" dirty="0"/>
              <a:t>приведены недостоверные сведения</a:t>
            </a:r>
            <a:r>
              <a:rPr lang="ru-RU" sz="2200" dirty="0"/>
              <a:t> в отношении изменений проектной документации.</a:t>
            </a: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9320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9138" algn="l"/>
            <a:r>
              <a:rPr lang="ru-RU" sz="2400" b="1" dirty="0">
                <a:solidFill>
                  <a:srgbClr val="FF0000"/>
                </a:solidFill>
              </a:rPr>
              <a:t>7.1. Предмет </a:t>
            </a:r>
            <a:r>
              <a:rPr lang="ru-RU" sz="2400" b="1" dirty="0">
                <a:solidFill>
                  <a:srgbClr val="00B050"/>
                </a:solidFill>
              </a:rPr>
              <a:t>государственной экспертизы </a:t>
            </a:r>
            <a:r>
              <a:rPr lang="ru-RU" sz="2400" b="1" dirty="0">
                <a:solidFill>
                  <a:srgbClr val="0070C0"/>
                </a:solidFill>
              </a:rPr>
              <a:t>ПД и ИИ (включая смету)</a:t>
            </a:r>
            <a:r>
              <a:rPr lang="ru-RU" sz="2400" b="1" dirty="0"/>
              <a:t> для строительства и реконструкции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1344" y="1115616"/>
            <a:ext cx="11737304" cy="5742384"/>
          </a:xfrm>
        </p:spPr>
        <p:txBody>
          <a:bodyPr>
            <a:noAutofit/>
          </a:bodyPr>
          <a:lstStyle/>
          <a:p>
            <a:pPr marL="0" indent="354013">
              <a:buNone/>
            </a:pPr>
            <a:r>
              <a:rPr lang="ru-RU" sz="2400" b="1" dirty="0">
                <a:solidFill>
                  <a:srgbClr val="00B050"/>
                </a:solidFill>
                <a:cs typeface="Arial" pitchFamily="34" charset="0"/>
              </a:rPr>
              <a:t>Постановление Правительства РФ № 145 </a:t>
            </a:r>
            <a:r>
              <a:rPr lang="ru-RU" sz="2400" dirty="0">
                <a:solidFill>
                  <a:srgbClr val="00B050"/>
                </a:solidFill>
                <a:cs typeface="Arial" pitchFamily="34" charset="0"/>
              </a:rPr>
              <a:t>(пункт 27 Положения):</a:t>
            </a:r>
            <a:endParaRPr lang="ru-RU" sz="2400" dirty="0">
              <a:solidFill>
                <a:srgbClr val="00B050"/>
              </a:solidFill>
            </a:endParaRPr>
          </a:p>
          <a:p>
            <a:pPr marL="0" indent="354013">
              <a:buNone/>
            </a:pPr>
            <a:endParaRPr lang="ru-RU" sz="2000" dirty="0"/>
          </a:p>
          <a:p>
            <a:pPr marL="0" indent="354013">
              <a:buNone/>
            </a:pPr>
            <a:r>
              <a:rPr lang="ru-RU" sz="2400" dirty="0"/>
              <a:t>1. </a:t>
            </a:r>
            <a:r>
              <a:rPr lang="ru-RU" sz="2400" b="1" dirty="0"/>
              <a:t>Оценка соответствия </a:t>
            </a:r>
            <a:r>
              <a:rPr lang="ru-RU" sz="2400" dirty="0"/>
              <a:t>результатов ИИ требованиям технических регламентов.   </a:t>
            </a:r>
          </a:p>
          <a:p>
            <a:pPr marL="0" indent="354013">
              <a:buNone/>
            </a:pPr>
            <a:endParaRPr lang="ru-RU" sz="2400" dirty="0"/>
          </a:p>
          <a:p>
            <a:pPr marL="0" indent="354013">
              <a:buNone/>
            </a:pPr>
            <a:r>
              <a:rPr lang="ru-RU" sz="2400" dirty="0"/>
              <a:t>2. </a:t>
            </a:r>
            <a:r>
              <a:rPr lang="ru-RU" sz="2400" b="1" dirty="0"/>
              <a:t>Оценка соответствия </a:t>
            </a:r>
            <a:r>
              <a:rPr lang="ru-RU" sz="2400" dirty="0"/>
              <a:t>проектной документации:   </a:t>
            </a:r>
          </a:p>
          <a:p>
            <a:pPr marL="0" indent="354013">
              <a:buNone/>
            </a:pPr>
            <a:r>
              <a:rPr lang="ru-RU" sz="2400" dirty="0"/>
              <a:t>2.1. Результатам инженерных изысканий;</a:t>
            </a:r>
          </a:p>
          <a:p>
            <a:pPr marL="0" indent="354013">
              <a:buNone/>
            </a:pPr>
            <a:r>
              <a:rPr lang="ru-RU" sz="2400" dirty="0"/>
              <a:t>2.2. Заданию на проектирование;</a:t>
            </a:r>
          </a:p>
          <a:p>
            <a:pPr marL="0" indent="354013">
              <a:buNone/>
            </a:pPr>
            <a:r>
              <a:rPr lang="ru-RU" sz="2400" dirty="0"/>
              <a:t>2.3. Требованиям технических регламентов и нормативным документам. </a:t>
            </a:r>
          </a:p>
          <a:p>
            <a:pPr>
              <a:buNone/>
            </a:pPr>
            <a:endParaRPr lang="ru-RU" sz="2400" dirty="0"/>
          </a:p>
          <a:p>
            <a:pPr marL="0" indent="354013">
              <a:buNone/>
            </a:pPr>
            <a:r>
              <a:rPr lang="ru-RU" sz="2400" dirty="0"/>
              <a:t>3. </a:t>
            </a:r>
            <a:r>
              <a:rPr lang="ru-RU" sz="2400" b="1" dirty="0"/>
              <a:t>Проверка достоверности </a:t>
            </a:r>
            <a:r>
              <a:rPr lang="ru-RU" sz="2400" dirty="0"/>
              <a:t>определения сметной стоимости.</a:t>
            </a:r>
          </a:p>
          <a:p>
            <a:pPr marL="0" indent="354013">
              <a:buNone/>
            </a:pPr>
            <a:endParaRPr lang="ru-RU" sz="2400" dirty="0">
              <a:solidFill>
                <a:srgbClr val="00B050"/>
              </a:solidFill>
            </a:endParaRPr>
          </a:p>
          <a:p>
            <a:pPr marL="0" indent="354013">
              <a:buNone/>
            </a:pPr>
            <a:r>
              <a:rPr lang="ru-RU" sz="2400" dirty="0">
                <a:solidFill>
                  <a:srgbClr val="00B050"/>
                </a:solidFill>
              </a:rPr>
              <a:t>Проверка достоверности может осуществляться отдельно от оценки соответствия (часть 5, статьи 49, </a:t>
            </a:r>
            <a:r>
              <a:rPr lang="ru-RU" sz="2400" dirty="0" err="1">
                <a:solidFill>
                  <a:srgbClr val="00B050"/>
                </a:solidFill>
              </a:rPr>
              <a:t>ГрК</a:t>
            </a:r>
            <a:r>
              <a:rPr lang="ru-RU" sz="2400" dirty="0">
                <a:solidFill>
                  <a:srgbClr val="00B050"/>
                </a:solidFill>
              </a:rPr>
              <a:t>) </a:t>
            </a:r>
          </a:p>
          <a:p>
            <a:pPr marL="0" indent="354013">
              <a:buNone/>
            </a:pPr>
            <a:endParaRPr lang="ru-RU" sz="2400" dirty="0"/>
          </a:p>
          <a:p>
            <a:pPr marL="0" indent="354013">
              <a:buNone/>
            </a:pPr>
            <a:endParaRPr lang="ru-RU" sz="2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7.2. Предмет </a:t>
            </a:r>
            <a:r>
              <a:rPr lang="ru-RU" sz="2400" b="1" dirty="0">
                <a:solidFill>
                  <a:srgbClr val="00B050"/>
                </a:solidFill>
              </a:rPr>
              <a:t>государственной экспертизы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объектов, в отношении которых </a:t>
            </a:r>
            <a:r>
              <a:rPr lang="ru-RU" sz="2400" b="1" dirty="0">
                <a:solidFill>
                  <a:srgbClr val="00B050"/>
                </a:solidFill>
              </a:rPr>
              <a:t>проводится проверка сметной стоимости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>
                <a:solidFill>
                  <a:srgbClr val="FF0000"/>
                </a:solidFill>
              </a:rPr>
              <a:t>не</a:t>
            </a:r>
            <a:r>
              <a:rPr lang="ru-RU" sz="2400" b="1" dirty="0">
                <a:solidFill>
                  <a:srgbClr val="00B050"/>
                </a:solidFill>
              </a:rPr>
              <a:t> </a:t>
            </a:r>
            <a:r>
              <a:rPr lang="ru-RU" sz="2400" b="1" dirty="0">
                <a:solidFill>
                  <a:srgbClr val="FF0000"/>
                </a:solidFill>
              </a:rPr>
              <a:t>подлежащих</a:t>
            </a:r>
            <a:r>
              <a:rPr lang="ru-RU" sz="2400" b="1" dirty="0">
                <a:solidFill>
                  <a:srgbClr val="00B050"/>
                </a:solidFill>
              </a:rPr>
              <a:t> экспертизе</a:t>
            </a:r>
            <a:endParaRPr lang="ru-RU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1344" y="1124744"/>
            <a:ext cx="11665296" cy="5472607"/>
          </a:xfrm>
        </p:spPr>
        <p:txBody>
          <a:bodyPr>
            <a:noAutofit/>
          </a:bodyPr>
          <a:lstStyle/>
          <a:p>
            <a:pPr marL="0" indent="355600">
              <a:buNone/>
            </a:pPr>
            <a:r>
              <a:rPr lang="ru-RU" sz="2000" b="1" dirty="0">
                <a:solidFill>
                  <a:srgbClr val="00B050"/>
                </a:solidFill>
                <a:cs typeface="Arial" pitchFamily="34" charset="0"/>
              </a:rPr>
              <a:t>Постановление Правительства РФ № 145 </a:t>
            </a:r>
            <a:r>
              <a:rPr lang="ru-RU" sz="2000" dirty="0">
                <a:solidFill>
                  <a:srgbClr val="00B050"/>
                </a:solidFill>
                <a:cs typeface="Arial" pitchFamily="34" charset="0"/>
              </a:rPr>
              <a:t>(пункт 27 Положения):</a:t>
            </a:r>
            <a:endParaRPr lang="ru-RU" sz="2000" dirty="0">
              <a:solidFill>
                <a:srgbClr val="00B050"/>
              </a:solidFill>
            </a:endParaRPr>
          </a:p>
          <a:p>
            <a:pPr marL="0" indent="355600">
              <a:buNone/>
            </a:pPr>
            <a:r>
              <a:rPr lang="ru-RU" sz="2000" dirty="0"/>
              <a:t>Проверка сметной стоимости.</a:t>
            </a:r>
          </a:p>
          <a:p>
            <a:pPr marL="0" indent="355600">
              <a:buNone/>
            </a:pPr>
            <a:endParaRPr lang="ru-RU" sz="2000" b="1" dirty="0">
              <a:solidFill>
                <a:srgbClr val="0070C0"/>
              </a:solidFill>
              <a:ea typeface="Times New Roman"/>
              <a:cs typeface="Arial" pitchFamily="34" charset="0"/>
            </a:endParaRPr>
          </a:p>
          <a:p>
            <a:pPr marL="0" indent="355600">
              <a:buNone/>
            </a:pPr>
            <a:r>
              <a:rPr lang="ru-RU" sz="2000" b="1" dirty="0">
                <a:ea typeface="Times New Roman"/>
                <a:cs typeface="Arial" pitchFamily="34" charset="0"/>
              </a:rPr>
              <a:t>Объекты</a:t>
            </a:r>
            <a:r>
              <a:rPr lang="ru-RU" sz="2000" b="1" dirty="0">
                <a:solidFill>
                  <a:srgbClr val="0070C0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ea typeface="Times New Roman"/>
                <a:cs typeface="Arial" pitchFamily="34" charset="0"/>
              </a:rPr>
              <a:t>не подлежащие </a:t>
            </a:r>
            <a:r>
              <a:rPr lang="ru-RU" sz="20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экспертизе </a:t>
            </a:r>
            <a:r>
              <a:rPr lang="ru-RU" sz="2000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(части 2 и 3 статьи 49 </a:t>
            </a:r>
            <a:r>
              <a:rPr lang="ru-RU" sz="2000" dirty="0" err="1">
                <a:solidFill>
                  <a:srgbClr val="00B050"/>
                </a:solidFill>
                <a:ea typeface="Times New Roman"/>
                <a:cs typeface="Arial" pitchFamily="34" charset="0"/>
              </a:rPr>
              <a:t>ГрК</a:t>
            </a:r>
            <a:r>
              <a:rPr lang="ru-RU" sz="2000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):</a:t>
            </a:r>
          </a:p>
          <a:p>
            <a:pPr marL="0" indent="355600">
              <a:buNone/>
            </a:pPr>
            <a:r>
              <a:rPr lang="ru-RU" sz="2000" dirty="0"/>
              <a:t>- объекты </a:t>
            </a:r>
            <a:r>
              <a:rPr lang="ru-RU" sz="2000" b="1" dirty="0"/>
              <a:t>индивидуального жилищного строительства</a:t>
            </a:r>
            <a:r>
              <a:rPr lang="ru-RU" sz="2000" dirty="0"/>
              <a:t>, садовые дома; </a:t>
            </a:r>
          </a:p>
          <a:p>
            <a:pPr marL="0" indent="355600">
              <a:buNone/>
            </a:pPr>
            <a:r>
              <a:rPr lang="ru-RU" sz="2000" b="1" dirty="0"/>
              <a:t>- жилые дома блокированной </a:t>
            </a:r>
            <a:r>
              <a:rPr lang="ru-RU" sz="2000" dirty="0"/>
              <a:t>застройки;</a:t>
            </a:r>
          </a:p>
          <a:p>
            <a:pPr marL="0" indent="355600">
              <a:buNone/>
            </a:pPr>
            <a:r>
              <a:rPr lang="ru-RU" sz="2000" dirty="0"/>
              <a:t>- отдельно стоящие объекты с количеством этажей </a:t>
            </a:r>
            <a:r>
              <a:rPr lang="ru-RU" sz="2000" b="1" dirty="0"/>
              <a:t>не более чем два</a:t>
            </a:r>
            <a:r>
              <a:rPr lang="ru-RU" sz="2000" dirty="0"/>
              <a:t>, общая площадь которых составляет </a:t>
            </a:r>
            <a:r>
              <a:rPr lang="ru-RU" sz="2000" b="1" dirty="0"/>
              <a:t>не более чем 1500 квадратных </a:t>
            </a:r>
            <a:r>
              <a:rPr lang="ru-RU" sz="2000" dirty="0"/>
              <a:t>метров;</a:t>
            </a:r>
          </a:p>
          <a:p>
            <a:pPr marL="0" indent="355600">
              <a:buNone/>
            </a:pPr>
            <a:r>
              <a:rPr lang="ru-RU" sz="2000" dirty="0"/>
              <a:t>- буровые </a:t>
            </a:r>
            <a:r>
              <a:rPr lang="ru-RU" sz="2000" b="1" dirty="0"/>
              <a:t>скважины</a:t>
            </a:r>
            <a:r>
              <a:rPr lang="ru-RU" sz="2000" dirty="0"/>
              <a:t>;</a:t>
            </a:r>
          </a:p>
          <a:p>
            <a:pPr marL="0" indent="355600">
              <a:buNone/>
            </a:pPr>
            <a:r>
              <a:rPr lang="ru-RU" sz="2000" dirty="0"/>
              <a:t>- объекты, для которых </a:t>
            </a:r>
            <a:r>
              <a:rPr lang="ru-RU" sz="2000" b="1" dirty="0"/>
              <a:t>не требуется получение разрешения </a:t>
            </a:r>
            <a:r>
              <a:rPr lang="ru-RU" sz="2000" dirty="0"/>
              <a:t>на строительство (часть 17 статьи 51 </a:t>
            </a:r>
            <a:r>
              <a:rPr lang="ru-RU" sz="2000" dirty="0" err="1"/>
              <a:t>ГрК</a:t>
            </a:r>
            <a:r>
              <a:rPr lang="ru-RU" sz="2000" dirty="0"/>
              <a:t>, постановление Правительства РФ от 17.08.2019 № 1064, закон Московской области от 10.10.2014 № 124/2014-ОЗ);</a:t>
            </a:r>
          </a:p>
          <a:p>
            <a:pPr marL="0" indent="355600">
              <a:buNone/>
            </a:pPr>
            <a:r>
              <a:rPr lang="ru-RU" sz="2000" dirty="0"/>
              <a:t>- объекты </a:t>
            </a:r>
            <a:r>
              <a:rPr lang="ru-RU" sz="2000" b="1" dirty="0"/>
              <a:t>капитального ремонта</a:t>
            </a:r>
            <a:r>
              <a:rPr lang="ru-RU" sz="2000" dirty="0">
                <a:solidFill>
                  <a:srgbClr val="00B050"/>
                </a:solidFill>
              </a:rPr>
              <a:t>.</a:t>
            </a:r>
            <a:endParaRPr lang="ru-RU" sz="2000" dirty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r>
              <a:rPr lang="ru-RU" sz="2000" dirty="0"/>
              <a:t>В случае проведения </a:t>
            </a:r>
            <a:r>
              <a:rPr lang="ru-RU" sz="2000" dirty="0">
                <a:solidFill>
                  <a:srgbClr val="00B050"/>
                </a:solidFill>
              </a:rPr>
              <a:t>проверки сметной стоимости после получения положительного заключения экспертизы </a:t>
            </a:r>
            <a:r>
              <a:rPr lang="ru-RU" sz="2000" dirty="0"/>
              <a:t>(</a:t>
            </a:r>
            <a:r>
              <a:rPr lang="ru-RU" sz="2000" b="1" dirty="0"/>
              <a:t>при условии, что в документацию не вносились изменения</a:t>
            </a:r>
            <a:r>
              <a:rPr lang="ru-RU" sz="2000" dirty="0"/>
              <a:t>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7.3. Т</a:t>
            </a:r>
            <a:r>
              <a:rPr lang="ru-RU" sz="2400" b="1" dirty="0">
                <a:solidFill>
                  <a:srgbClr val="FF0000"/>
                </a:solidFill>
              </a:rPr>
              <a:t>ребования нормативных документов </a:t>
            </a:r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3352" y="1340768"/>
            <a:ext cx="11521280" cy="525658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800" b="1" dirty="0">
                <a:solidFill>
                  <a:srgbClr val="00B050"/>
                </a:solidFill>
              </a:rPr>
              <a:t>1. При экспертизе </a:t>
            </a:r>
            <a:r>
              <a:rPr lang="ru-RU" sz="1800" b="1" dirty="0"/>
              <a:t>проводится оценка соответствия требованиям</a:t>
            </a:r>
            <a:r>
              <a:rPr lang="ru-RU" sz="1800" b="1" dirty="0">
                <a:solidFill>
                  <a:srgbClr val="00B050"/>
                </a:solidFill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/>
              <a:t>- санитарно-эпидемиологическим требованиям;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/>
              <a:t>- в области охраны окружающей среды;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/>
              <a:t>- государственной охраны объектов культурного наследия;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/>
              <a:t>- промышленной безопасности;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/>
              <a:t>- безопасности электроэнергетических систем и объектов электроэнергетики;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/>
              <a:t>- антитеррористической защищенности объекта.</a:t>
            </a:r>
            <a:endParaRPr lang="ru-RU" sz="1800" b="1" dirty="0"/>
          </a:p>
          <a:p>
            <a:pPr marL="0" indent="0">
              <a:spcBef>
                <a:spcPts val="0"/>
              </a:spcBef>
              <a:buNone/>
            </a:pPr>
            <a:endParaRPr lang="ru-RU" sz="1800" b="1" dirty="0"/>
          </a:p>
          <a:p>
            <a:pPr marL="0" indent="0">
              <a:spcBef>
                <a:spcPts val="0"/>
              </a:spcBef>
              <a:buNone/>
            </a:pPr>
            <a:r>
              <a:rPr lang="ru-RU" sz="1800" b="1" dirty="0">
                <a:solidFill>
                  <a:srgbClr val="00B050"/>
                </a:solidFill>
              </a:rPr>
              <a:t>2. При проверке сметной стоимости </a:t>
            </a:r>
            <a:r>
              <a:rPr lang="ru-RU" sz="1800" b="1" dirty="0"/>
              <a:t>проводится изучение</a:t>
            </a:r>
            <a:r>
              <a:rPr lang="ru-RU" sz="1800" dirty="0">
                <a:solidFill>
                  <a:srgbClr val="00B050"/>
                </a:solidFill>
              </a:rPr>
              <a:t> </a:t>
            </a:r>
            <a:r>
              <a:rPr lang="ru-RU" sz="1800" dirty="0"/>
              <a:t>сметной документации, в целях установления соответствия: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/>
              <a:t>- сметным нормативам, включенным в федеральный реестр сметных нормативов;</a:t>
            </a:r>
          </a:p>
          <a:p>
            <a:pPr marL="0" indent="0">
              <a:spcBef>
                <a:spcPts val="0"/>
              </a:spcBef>
              <a:buFontTx/>
              <a:buChar char="-"/>
            </a:pPr>
            <a:r>
              <a:rPr lang="ru-RU" sz="1800" dirty="0"/>
              <a:t> физическим объемам работ, конструктивным, организационно-технологическим и другим решениям, предусмотренным проектной документацией;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/>
              <a:t> - не превышения сметной стоимости строительства, реконструкции над НЦС.</a:t>
            </a:r>
            <a:r>
              <a:rPr lang="ru-RU" sz="1800" b="1" dirty="0"/>
              <a:t>   </a:t>
            </a:r>
          </a:p>
          <a:p>
            <a:pPr>
              <a:buNone/>
            </a:pPr>
            <a:endParaRPr lang="ru-RU" sz="2000" b="1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+mn-lt"/>
                <a:ea typeface="Times New Roman"/>
                <a:cs typeface="Arial" pitchFamily="34" charset="0"/>
              </a:rPr>
              <a:t>7.4 Актуальность н</a:t>
            </a:r>
            <a:r>
              <a:rPr lang="ru-RU" sz="2400" b="1" dirty="0">
                <a:solidFill>
                  <a:srgbClr val="FF0000"/>
                </a:solidFill>
                <a:latin typeface="+mn-lt"/>
              </a:rPr>
              <a:t>ормативных документов </a:t>
            </a:r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3352" y="1340768"/>
            <a:ext cx="11521280" cy="525658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sz="1800" b="1" dirty="0"/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1. Оценка соответствия проводится в отношении технических регламентов и нормативных документов, которые </a:t>
            </a:r>
            <a:r>
              <a:rPr lang="ru-RU" sz="2000" b="1" dirty="0"/>
              <a:t>действовали на дату </a:t>
            </a:r>
            <a:r>
              <a:rPr lang="ru-RU" sz="2000" dirty="0"/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- </a:t>
            </a:r>
            <a:r>
              <a:rPr lang="ru-RU" sz="2000" b="1" dirty="0"/>
              <a:t>выдачи ГПЗУ </a:t>
            </a:r>
            <a:r>
              <a:rPr lang="ru-RU" sz="2000" dirty="0"/>
              <a:t>(утверждения ППТ) – если прошло </a:t>
            </a:r>
            <a:r>
              <a:rPr lang="ru-RU" sz="2000" b="1" dirty="0"/>
              <a:t>не более 1,5 лет </a:t>
            </a:r>
            <a:r>
              <a:rPr lang="ru-RU" sz="2000" dirty="0"/>
              <a:t>с даты выдачи (утверждения) 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- </a:t>
            </a:r>
            <a:r>
              <a:rPr lang="ru-RU" sz="2000" b="1" dirty="0"/>
              <a:t>поступления ПД </a:t>
            </a:r>
            <a:r>
              <a:rPr lang="ru-RU" sz="2000" dirty="0">
                <a:solidFill>
                  <a:srgbClr val="00B050"/>
                </a:solidFill>
              </a:rPr>
              <a:t>на экспертизу </a:t>
            </a:r>
            <a:r>
              <a:rPr lang="ru-RU" sz="2000" dirty="0"/>
              <a:t>- если с даты выдачи ГПЗУ (утверждения ППТ) прошло </a:t>
            </a:r>
            <a:r>
              <a:rPr lang="ru-RU" sz="2000" b="1" dirty="0"/>
              <a:t>более 1,5 лет</a:t>
            </a:r>
            <a:r>
              <a:rPr lang="ru-RU" sz="2000" dirty="0"/>
              <a:t>;</a:t>
            </a:r>
          </a:p>
          <a:p>
            <a:pPr marL="0" indent="0">
              <a:spcBef>
                <a:spcPts val="0"/>
              </a:spcBef>
              <a:buFontTx/>
              <a:buChar char="-"/>
            </a:pPr>
            <a:r>
              <a:rPr lang="ru-RU" sz="2000" b="1" dirty="0"/>
              <a:t>утверждения положительного заключения </a:t>
            </a:r>
            <a:r>
              <a:rPr lang="ru-RU" sz="2000" dirty="0"/>
              <a:t>экспертизы (при повторной экспертизе). 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2. </a:t>
            </a:r>
            <a:r>
              <a:rPr lang="ru-RU" sz="2000" b="1" dirty="0"/>
              <a:t>Срок действия ГПЗУ</a:t>
            </a:r>
            <a:r>
              <a:rPr lang="ru-RU" sz="2000" dirty="0"/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-  </a:t>
            </a:r>
            <a:r>
              <a:rPr lang="ru-RU" sz="2000" b="1"/>
              <a:t>до 31.07.2020 </a:t>
            </a:r>
            <a:r>
              <a:rPr lang="ru-RU" sz="2000" dirty="0"/>
              <a:t>– если ГПЗУ были утверждены до 01.01.2017 </a:t>
            </a:r>
            <a:r>
              <a:rPr lang="ru-RU" sz="2000"/>
              <a:t>(ППМО </a:t>
            </a:r>
            <a:r>
              <a:rPr lang="ru-RU" sz="2000" dirty="0"/>
              <a:t>от 10.01.2017 № 9/1);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-  </a:t>
            </a:r>
            <a:r>
              <a:rPr lang="ru-RU" sz="2000" b="1" dirty="0"/>
              <a:t>три года со дня выдачи </a:t>
            </a:r>
            <a:r>
              <a:rPr lang="ru-RU" sz="2000" dirty="0"/>
              <a:t>– если ГПЗУ выдано после 01.01.2017 (статья 57.3 </a:t>
            </a:r>
            <a:r>
              <a:rPr lang="ru-RU" sz="2000" dirty="0" err="1"/>
              <a:t>ГрК</a:t>
            </a:r>
            <a:r>
              <a:rPr lang="ru-RU" sz="2000" dirty="0"/>
              <a:t>).   </a:t>
            </a:r>
          </a:p>
          <a:p>
            <a:pPr>
              <a:buNone/>
            </a:pPr>
            <a:endParaRPr lang="ru-RU" sz="2000" b="1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8605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2400" b="1" dirty="0">
                <a:solidFill>
                  <a:srgbClr val="FF0000"/>
                </a:solidFill>
                <a:latin typeface="+mn-lt"/>
                <a:ea typeface="Times New Roman"/>
                <a:cs typeface="Arial" pitchFamily="34" charset="0"/>
              </a:rPr>
              <a:t>7.5 Актуальность </a:t>
            </a:r>
            <a:r>
              <a:rPr lang="ru-RU" sz="2400" b="1" dirty="0">
                <a:solidFill>
                  <a:srgbClr val="FF0000"/>
                </a:solidFill>
                <a:latin typeface="+mn-lt"/>
              </a:rPr>
              <a:t>документов обязательного применения </a:t>
            </a:r>
            <a:br>
              <a:rPr lang="ru-RU" sz="24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</a:b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3352" y="1340768"/>
            <a:ext cx="11737304" cy="525658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sz="1800" b="1" dirty="0"/>
          </a:p>
          <a:p>
            <a:pPr marL="0" indent="0">
              <a:spcBef>
                <a:spcPts val="0"/>
              </a:spcBef>
              <a:buNone/>
            </a:pPr>
            <a:endParaRPr lang="ru-RU" sz="2000" dirty="0"/>
          </a:p>
          <a:p>
            <a:pPr>
              <a:buNone/>
            </a:pPr>
            <a:endParaRPr lang="ru-RU" sz="2000" b="1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>
              <a:buNone/>
            </a:pPr>
            <a:endParaRPr lang="ru-RU" sz="2000" dirty="0">
              <a:latin typeface="Arial" panose="020B0604020202020204" pitchFamily="34" charset="0"/>
              <a:ea typeface="Times New Roman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623392" y="3356992"/>
            <a:ext cx="10945216" cy="4846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19336" y="270892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B050"/>
                </a:solidFill>
              </a:rPr>
              <a:t>Дата</a:t>
            </a:r>
            <a:r>
              <a:rPr lang="ru-RU" sz="1400" b="1" dirty="0">
                <a:solidFill>
                  <a:srgbClr val="00B050"/>
                </a:solidFill>
              </a:rPr>
              <a:t> начала разработки </a:t>
            </a:r>
            <a:r>
              <a:rPr lang="ru-RU" sz="1400" dirty="0">
                <a:solidFill>
                  <a:srgbClr val="00B050"/>
                </a:solidFill>
              </a:rPr>
              <a:t>ПД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3861048"/>
            <a:ext cx="15121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Нормативы,</a:t>
            </a:r>
          </a:p>
          <a:p>
            <a:pPr algn="ctr"/>
            <a:r>
              <a:rPr lang="ru-RU" sz="1400" b="1" dirty="0">
                <a:solidFill>
                  <a:srgbClr val="FF0000"/>
                </a:solidFill>
              </a:rPr>
              <a:t>примененные при первичной</a:t>
            </a:r>
          </a:p>
          <a:p>
            <a:pPr algn="ctr"/>
            <a:r>
              <a:rPr lang="ru-RU" sz="1400" b="1" dirty="0">
                <a:solidFill>
                  <a:srgbClr val="FF0000"/>
                </a:solidFill>
              </a:rPr>
              <a:t>положительной экспертизе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28248" y="342900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01.08.2020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87888" y="342900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08.01.2015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99456" y="342900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21.06.2010</a:t>
            </a:r>
          </a:p>
        </p:txBody>
      </p:sp>
      <p:cxnSp>
        <p:nvCxnSpPr>
          <p:cNvPr id="29" name="Прямая со стрелкой 28"/>
          <p:cNvCxnSpPr/>
          <p:nvPr/>
        </p:nvCxnSpPr>
        <p:spPr>
          <a:xfrm>
            <a:off x="8688288" y="2348880"/>
            <a:ext cx="0" cy="30243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447928" y="2420888"/>
            <a:ext cx="0" cy="29523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59496" y="2492896"/>
            <a:ext cx="0" cy="2808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9408368" y="1844824"/>
            <a:ext cx="0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8040216" y="1628800"/>
            <a:ext cx="0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8904312" y="1556792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Дата представления ПД </a:t>
            </a:r>
          </a:p>
        </p:txBody>
      </p:sp>
      <p:cxnSp>
        <p:nvCxnSpPr>
          <p:cNvPr id="40" name="Прямая со стрелкой 39"/>
          <p:cNvCxnSpPr/>
          <p:nvPr/>
        </p:nvCxnSpPr>
        <p:spPr>
          <a:xfrm>
            <a:off x="8040216" y="2132856"/>
            <a:ext cx="136815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896200" y="1844824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Менее 1.5 года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680176" y="1268760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Дата утверждения ГПЗУ (ППТ) </a:t>
            </a:r>
          </a:p>
        </p:txBody>
      </p:sp>
      <p:sp>
        <p:nvSpPr>
          <p:cNvPr id="48" name="Стрелка влево 47"/>
          <p:cNvSpPr/>
          <p:nvPr/>
        </p:nvSpPr>
        <p:spPr>
          <a:xfrm>
            <a:off x="695400" y="2420888"/>
            <a:ext cx="7344816" cy="7200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Двойная стрелка влево/вправо 48"/>
          <p:cNvSpPr/>
          <p:nvPr/>
        </p:nvSpPr>
        <p:spPr>
          <a:xfrm>
            <a:off x="8040216" y="2852936"/>
            <a:ext cx="648072" cy="4571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трелка вправо 49"/>
          <p:cNvSpPr/>
          <p:nvPr/>
        </p:nvSpPr>
        <p:spPr>
          <a:xfrm>
            <a:off x="8688288" y="2420888"/>
            <a:ext cx="288032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Двойная стрелка влево/вправо 50"/>
          <p:cNvSpPr/>
          <p:nvPr/>
        </p:nvSpPr>
        <p:spPr>
          <a:xfrm>
            <a:off x="1559496" y="5013176"/>
            <a:ext cx="3888432" cy="4571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Двойная стрелка влево/вправо 51"/>
          <p:cNvSpPr/>
          <p:nvPr/>
        </p:nvSpPr>
        <p:spPr>
          <a:xfrm>
            <a:off x="5447928" y="4653136"/>
            <a:ext cx="3240360" cy="45719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/>
          <p:cNvSpPr txBox="1"/>
          <p:nvPr/>
        </p:nvSpPr>
        <p:spPr>
          <a:xfrm>
            <a:off x="2495600" y="4653136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1047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168008" y="4293096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1521</a:t>
            </a:r>
          </a:p>
        </p:txBody>
      </p:sp>
      <p:sp>
        <p:nvSpPr>
          <p:cNvPr id="58" name="Стрелка вправо 57"/>
          <p:cNvSpPr/>
          <p:nvPr/>
        </p:nvSpPr>
        <p:spPr>
          <a:xfrm>
            <a:off x="8688288" y="4149080"/>
            <a:ext cx="288032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TextBox 58"/>
          <p:cNvSpPr txBox="1"/>
          <p:nvPr/>
        </p:nvSpPr>
        <p:spPr>
          <a:xfrm>
            <a:off x="9552384" y="378904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</a:rPr>
              <a:t>985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536160" y="2492896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B050"/>
                </a:solidFill>
              </a:rPr>
              <a:t>1521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9480376" y="2060848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B050"/>
                </a:solidFill>
              </a:rPr>
              <a:t>985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711624" y="2060848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rgbClr val="00B050"/>
                </a:solidFill>
              </a:rPr>
              <a:t>985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503712" y="1340768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B050"/>
                </a:solidFill>
              </a:rPr>
              <a:t>Первичная экспертиза</a:t>
            </a:r>
            <a:r>
              <a:rPr lang="ru-RU" sz="2000" dirty="0"/>
              <a:t> 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719736" y="5445224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Повторная экспертиза (экспертное сопровождение)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18605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9138" algn="l"/>
            <a:r>
              <a:rPr lang="ru-RU" sz="2400" b="1" dirty="0">
                <a:solidFill>
                  <a:srgbClr val="FF0000"/>
                </a:solidFill>
              </a:rPr>
              <a:t>8. Подготовка </a:t>
            </a:r>
            <a:r>
              <a:rPr lang="ru-RU" sz="2400" b="1" dirty="0">
                <a:solidFill>
                  <a:srgbClr val="00B050"/>
                </a:solidFill>
              </a:rPr>
              <a:t>заключений государственной экспертизы </a:t>
            </a:r>
            <a:endParaRPr lang="ru-RU" sz="2400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368" y="1268761"/>
            <a:ext cx="11305256" cy="525658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b="1" dirty="0"/>
              <a:t>Подготовка </a:t>
            </a:r>
            <a:r>
              <a:rPr lang="ru-RU" sz="2000" b="1" dirty="0">
                <a:solidFill>
                  <a:srgbClr val="00B050"/>
                </a:solidFill>
              </a:rPr>
              <a:t>заключений</a:t>
            </a:r>
            <a:r>
              <a:rPr lang="ru-RU" sz="2000" b="1" dirty="0"/>
              <a:t> </a:t>
            </a:r>
            <a:r>
              <a:rPr lang="ru-RU" sz="2000" dirty="0"/>
              <a:t>осуществляется </a:t>
            </a:r>
            <a:r>
              <a:rPr lang="ru-RU" sz="2000" b="1" dirty="0">
                <a:solidFill>
                  <a:srgbClr val="00B050"/>
                </a:solidFill>
              </a:rPr>
              <a:t>экспертами</a:t>
            </a:r>
            <a:r>
              <a:rPr lang="ru-RU" sz="2000" dirty="0"/>
              <a:t>, аттестованными Минстроем России.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b="1" dirty="0">
              <a:solidFill>
                <a:srgbClr val="00B05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00" b="1" dirty="0">
                <a:solidFill>
                  <a:srgbClr val="00B050"/>
                </a:solidFill>
              </a:rPr>
              <a:t>Срок проведения государственной экспертизы</a:t>
            </a:r>
            <a:r>
              <a:rPr lang="ru-RU" sz="2000" dirty="0">
                <a:solidFill>
                  <a:srgbClr val="00B050"/>
                </a:solidFill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Проектной документации и результатов инженерных изысканий - </a:t>
            </a:r>
            <a:r>
              <a:rPr lang="ru-RU" sz="2000" b="1" dirty="0">
                <a:solidFill>
                  <a:srgbClr val="00B050"/>
                </a:solidFill>
              </a:rPr>
              <a:t>42 рабочих дня</a:t>
            </a:r>
            <a:r>
              <a:rPr lang="ru-RU" sz="2000" b="1" dirty="0"/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Результатов инженерных изысканий - </a:t>
            </a:r>
            <a:r>
              <a:rPr lang="ru-RU" sz="2000" b="1" dirty="0">
                <a:solidFill>
                  <a:srgbClr val="00B050"/>
                </a:solidFill>
              </a:rPr>
              <a:t>30 рабочих дней</a:t>
            </a:r>
            <a:r>
              <a:rPr lang="ru-RU" sz="2000" b="1" dirty="0"/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Проверки сметной стоимости - </a:t>
            </a:r>
            <a:r>
              <a:rPr lang="ru-RU" sz="2000" b="1" dirty="0">
                <a:solidFill>
                  <a:srgbClr val="00B050"/>
                </a:solidFill>
              </a:rPr>
              <a:t>30 рабочих дней</a:t>
            </a:r>
            <a:r>
              <a:rPr lang="ru-RU" sz="2000" b="1" dirty="0"/>
              <a:t> </a:t>
            </a:r>
            <a:endParaRPr lang="ru-RU" sz="20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Объектов жилого назначения - </a:t>
            </a:r>
            <a:r>
              <a:rPr lang="ru-RU" sz="2000" b="1" dirty="0">
                <a:solidFill>
                  <a:srgbClr val="00B050"/>
                </a:solidFill>
              </a:rPr>
              <a:t>20 рабочих дней</a:t>
            </a:r>
            <a:r>
              <a:rPr lang="ru-RU" sz="2000" b="1" dirty="0"/>
              <a:t> </a:t>
            </a:r>
            <a:endParaRPr lang="ru-RU" sz="20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/>
              <a:t>Срок может быть </a:t>
            </a:r>
            <a:r>
              <a:rPr lang="ru-RU" sz="2000" b="1" dirty="0"/>
              <a:t>продлен заявителем</a:t>
            </a:r>
            <a:r>
              <a:rPr lang="ru-RU" sz="2000" dirty="0"/>
              <a:t> до </a:t>
            </a:r>
            <a:r>
              <a:rPr lang="ru-RU" sz="2000" b="1" dirty="0">
                <a:solidFill>
                  <a:srgbClr val="00B050"/>
                </a:solidFill>
              </a:rPr>
              <a:t>20 рабочих дней</a:t>
            </a:r>
            <a:endParaRPr lang="ru-RU" sz="2000" dirty="0"/>
          </a:p>
          <a:p>
            <a:pPr marL="0" indent="0">
              <a:spcBef>
                <a:spcPts val="0"/>
              </a:spcBef>
              <a:buNone/>
            </a:pPr>
            <a:endParaRPr lang="ru-RU" sz="2000" b="1" dirty="0">
              <a:solidFill>
                <a:srgbClr val="00B05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00" b="1" dirty="0">
                <a:solidFill>
                  <a:srgbClr val="00B050"/>
                </a:solidFill>
              </a:rPr>
              <a:t>Срок проведения экспертного сопровождения</a:t>
            </a:r>
            <a:r>
              <a:rPr lang="ru-RU" sz="2000" dirty="0">
                <a:solidFill>
                  <a:srgbClr val="00B050"/>
                </a:solidFill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ea typeface="Times New Roman"/>
                <a:cs typeface="Arial" pitchFamily="34" charset="0"/>
              </a:rPr>
              <a:t>Оценки соответствия изменений, внесенных </a:t>
            </a:r>
            <a:r>
              <a:rPr lang="ru-RU" sz="2000" b="1" dirty="0">
                <a:ea typeface="Times New Roman"/>
                <a:cs typeface="Arial" pitchFamily="34" charset="0"/>
              </a:rPr>
              <a:t>в один раздел </a:t>
            </a:r>
            <a:r>
              <a:rPr lang="ru-RU" sz="2000" dirty="0">
                <a:ea typeface="Times New Roman"/>
                <a:cs typeface="Arial" pitchFamily="34" charset="0"/>
              </a:rPr>
              <a:t>ПД – </a:t>
            </a:r>
            <a:r>
              <a:rPr lang="ru-RU" sz="20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1</a:t>
            </a:r>
            <a:r>
              <a:rPr lang="ru-RU" sz="2000" b="1" dirty="0">
                <a:solidFill>
                  <a:srgbClr val="00B050"/>
                </a:solidFill>
              </a:rPr>
              <a:t>0 рабочих дней</a:t>
            </a:r>
            <a:r>
              <a:rPr lang="ru-RU" sz="2000" b="1" dirty="0"/>
              <a:t> </a:t>
            </a:r>
            <a:r>
              <a:rPr lang="ru-RU" sz="2000" dirty="0">
                <a:ea typeface="Times New Roman"/>
                <a:cs typeface="Arial" pitchFamily="34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ea typeface="Times New Roman"/>
                <a:cs typeface="Arial" pitchFamily="34" charset="0"/>
              </a:rPr>
              <a:t>Оценки соответствия изменений, внесенных </a:t>
            </a:r>
            <a:r>
              <a:rPr lang="ru-RU" sz="2000" b="1" dirty="0">
                <a:ea typeface="Times New Roman"/>
                <a:cs typeface="Arial" pitchFamily="34" charset="0"/>
              </a:rPr>
              <a:t>более чем в один раздел</a:t>
            </a:r>
            <a:r>
              <a:rPr lang="ru-RU" sz="2000" dirty="0">
                <a:ea typeface="Times New Roman"/>
                <a:cs typeface="Arial" pitchFamily="34" charset="0"/>
              </a:rPr>
              <a:t> ПД – </a:t>
            </a:r>
            <a:r>
              <a:rPr lang="ru-RU" sz="2000" b="1" dirty="0">
                <a:solidFill>
                  <a:srgbClr val="00B050"/>
                </a:solidFill>
              </a:rPr>
              <a:t>20 рабочих дней</a:t>
            </a:r>
            <a:r>
              <a:rPr lang="ru-RU" sz="2000" b="1" dirty="0"/>
              <a:t> </a:t>
            </a:r>
            <a:r>
              <a:rPr lang="ru-RU" sz="2000" dirty="0">
                <a:ea typeface="Times New Roman"/>
                <a:cs typeface="Arial" pitchFamily="34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ea typeface="Times New Roman"/>
                <a:cs typeface="Arial" pitchFamily="34" charset="0"/>
              </a:rPr>
              <a:t>Государственной экспертизы – </a:t>
            </a:r>
            <a:r>
              <a:rPr lang="ru-RU" sz="20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15 </a:t>
            </a:r>
            <a:r>
              <a:rPr lang="ru-RU" sz="2000" b="1" dirty="0">
                <a:solidFill>
                  <a:srgbClr val="00B050"/>
                </a:solidFill>
              </a:rPr>
              <a:t>рабочих дней.</a:t>
            </a:r>
            <a:r>
              <a:rPr lang="ru-RU" sz="2000" b="1" dirty="0"/>
              <a:t> </a:t>
            </a:r>
            <a:endParaRPr lang="ru-RU" sz="2000" dirty="0"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ea typeface="Times New Roman"/>
                <a:cs typeface="Arial" pitchFamily="34" charset="0"/>
              </a:rPr>
              <a:t>Государственной экспертизы (</a:t>
            </a:r>
            <a:r>
              <a:rPr lang="ru-RU" sz="2000" b="1" dirty="0">
                <a:ea typeface="Times New Roman"/>
                <a:cs typeface="Arial" pitchFamily="34" charset="0"/>
              </a:rPr>
              <a:t>включая проверку сметной стоимости</a:t>
            </a:r>
            <a:r>
              <a:rPr lang="ru-RU" sz="2000" dirty="0">
                <a:ea typeface="Times New Roman"/>
                <a:cs typeface="Arial" pitchFamily="34" charset="0"/>
              </a:rPr>
              <a:t>) – </a:t>
            </a:r>
            <a:r>
              <a:rPr lang="ru-RU" sz="20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35 </a:t>
            </a:r>
            <a:r>
              <a:rPr lang="ru-RU" sz="2000" b="1" dirty="0">
                <a:solidFill>
                  <a:srgbClr val="00B050"/>
                </a:solidFill>
              </a:rPr>
              <a:t>рабочих дней.</a:t>
            </a:r>
            <a:r>
              <a:rPr lang="ru-RU" sz="2000" b="1" dirty="0"/>
              <a:t> </a:t>
            </a:r>
            <a:endParaRPr lang="ru-RU" sz="2000" dirty="0">
              <a:ea typeface="Times New Roman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000" b="1" dirty="0">
              <a:solidFill>
                <a:srgbClr val="00B05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000" b="1" dirty="0">
                <a:solidFill>
                  <a:srgbClr val="00B050"/>
                </a:solidFill>
              </a:rPr>
              <a:t>Заключения </a:t>
            </a:r>
            <a:r>
              <a:rPr lang="ru-RU" sz="2000" b="1" dirty="0">
                <a:solidFill>
                  <a:srgbClr val="0070C0"/>
                </a:solidFill>
              </a:rPr>
              <a:t>и документация </a:t>
            </a:r>
            <a:r>
              <a:rPr lang="ru-RU" sz="2000" dirty="0"/>
              <a:t>подлежат регистрации </a:t>
            </a:r>
            <a:r>
              <a:rPr lang="ru-RU" sz="2000" b="1" dirty="0">
                <a:solidFill>
                  <a:srgbClr val="00B050"/>
                </a:solidFill>
              </a:rPr>
              <a:t>во ФГИС ЕГРЗ</a:t>
            </a:r>
            <a:endParaRPr lang="ru-RU" sz="20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 9. Федеральные нормативные документы 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63352" y="2394323"/>
            <a:ext cx="11518237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2075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>
                <a:cs typeface="Arial" pitchFamily="34" charset="0"/>
              </a:rPr>
              <a:t>Для реализации положений Градостроительного кодекса </a:t>
            </a:r>
          </a:p>
          <a:p>
            <a:pPr marL="92075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>
                <a:cs typeface="Arial" pitchFamily="34" charset="0"/>
              </a:rPr>
              <a:t>требуется, принятие нормативных актов федерального уровня регулирующих вопросы</a:t>
            </a:r>
            <a:r>
              <a:rPr lang="ru-RU" sz="2000" dirty="0">
                <a:cs typeface="Arial" pitchFamily="34" charset="0"/>
              </a:rPr>
              <a:t>:</a:t>
            </a:r>
          </a:p>
          <a:p>
            <a:pPr>
              <a:spcAft>
                <a:spcPts val="600"/>
              </a:spcAft>
            </a:pPr>
            <a:endParaRPr lang="ru-RU" sz="2000" dirty="0">
              <a:cs typeface="Arial" pitchFamily="34" charset="0"/>
            </a:endParaRP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sz="2000" dirty="0">
                <a:solidFill>
                  <a:srgbClr val="0070C0"/>
                </a:solidFill>
                <a:cs typeface="Arial" pitchFamily="34" charset="0"/>
              </a:rPr>
              <a:t> Состава и содержания </a:t>
            </a:r>
            <a:r>
              <a:rPr lang="ru-RU" sz="2000" b="1" dirty="0">
                <a:solidFill>
                  <a:srgbClr val="0070C0"/>
                </a:solidFill>
                <a:cs typeface="Arial" pitchFamily="34" charset="0"/>
              </a:rPr>
              <a:t>разделов проектной документации</a:t>
            </a:r>
            <a:r>
              <a:rPr lang="ru-RU" sz="2000" dirty="0">
                <a:solidFill>
                  <a:srgbClr val="0070C0"/>
                </a:solidFill>
                <a:cs typeface="Arial" pitchFamily="34" charset="0"/>
              </a:rPr>
              <a:t>;</a:t>
            </a: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sz="2000" b="1" dirty="0">
                <a:cs typeface="Arial" pitchFamily="34" charset="0"/>
              </a:rPr>
              <a:t> </a:t>
            </a:r>
            <a:r>
              <a:rPr lang="ru-RU" sz="2000" dirty="0">
                <a:solidFill>
                  <a:srgbClr val="0070C0"/>
                </a:solidFill>
              </a:rPr>
              <a:t>Формирования и ведения </a:t>
            </a:r>
            <a:r>
              <a:rPr lang="ru-RU" sz="2000" b="1" dirty="0">
                <a:solidFill>
                  <a:srgbClr val="0070C0"/>
                </a:solidFill>
              </a:rPr>
              <a:t>информационной модели</a:t>
            </a:r>
            <a:r>
              <a:rPr lang="ru-RU" sz="2000" dirty="0">
                <a:solidFill>
                  <a:srgbClr val="0070C0"/>
                </a:solidFill>
              </a:rPr>
              <a:t>;</a:t>
            </a:r>
            <a:endParaRPr lang="ru-RU" sz="2000" b="1" dirty="0">
              <a:solidFill>
                <a:srgbClr val="0070C0"/>
              </a:solidFill>
              <a:cs typeface="Arial" pitchFamily="34" charset="0"/>
            </a:endParaRPr>
          </a:p>
          <a:p>
            <a:pPr>
              <a:spcAft>
                <a:spcPts val="600"/>
              </a:spcAft>
              <a:buFontTx/>
              <a:buChar char="-"/>
            </a:pPr>
            <a:r>
              <a:rPr lang="ru-RU" sz="2000" dirty="0">
                <a:solidFill>
                  <a:srgbClr val="0070C0"/>
                </a:solidFill>
                <a:cs typeface="Arial" pitchFamily="34" charset="0"/>
              </a:rPr>
              <a:t> Формирования и ведения </a:t>
            </a:r>
            <a:r>
              <a:rPr lang="ru-RU" sz="2000" b="1" dirty="0">
                <a:solidFill>
                  <a:srgbClr val="0070C0"/>
                </a:solidFill>
                <a:cs typeface="Arial" pitchFamily="34" charset="0"/>
              </a:rPr>
              <a:t>реестра документов</a:t>
            </a:r>
            <a:r>
              <a:rPr lang="ru-RU" sz="2000" dirty="0">
                <a:solidFill>
                  <a:srgbClr val="0070C0"/>
                </a:solidFill>
                <a:cs typeface="Arial" pitchFamily="34" charset="0"/>
              </a:rPr>
              <a:t> в области изысканий, проектирования, строительства  и сноса.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715963" algn="l"/>
            <a:r>
              <a:rPr lang="ru-RU" sz="2400" b="1" dirty="0">
                <a:solidFill>
                  <a:srgbClr val="FF0000"/>
                </a:solidFill>
              </a:rPr>
              <a:t>10. Проверка сметной стоимости для проведения иных работ</a:t>
            </a:r>
            <a:endParaRPr lang="ru-RU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95400" y="1268760"/>
            <a:ext cx="107291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Правительство Московской области определяет порядок и случаи проведения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B050"/>
                </a:solidFill>
              </a:rPr>
              <a:t>проверки сметной стоимости работ</a:t>
            </a:r>
            <a:r>
              <a:rPr lang="ru-RU" sz="2400" dirty="0"/>
              <a:t>, финансирование которых осуществляется с привлечением средств бюджета Московской области (закон Московской области от 02.08.2019 № 161/2019-ОЗ):</a:t>
            </a:r>
          </a:p>
          <a:p>
            <a:endParaRPr lang="ru-RU" sz="2400" dirty="0"/>
          </a:p>
          <a:p>
            <a:r>
              <a:rPr lang="ru-RU" sz="2400" dirty="0"/>
              <a:t> - по </a:t>
            </a:r>
            <a:r>
              <a:rPr lang="ru-RU" sz="2400" b="1" dirty="0"/>
              <a:t>эксплуатации, текущему ремонту </a:t>
            </a:r>
            <a:r>
              <a:rPr lang="ru-RU" sz="2400" dirty="0"/>
              <a:t>зданий, строений, сооружений, в том числе линейных объектов; </a:t>
            </a:r>
          </a:p>
          <a:p>
            <a:endParaRPr lang="ru-RU" sz="2400" dirty="0"/>
          </a:p>
          <a:p>
            <a:pPr>
              <a:buFontTx/>
              <a:buChar char="-"/>
            </a:pPr>
            <a:r>
              <a:rPr lang="ru-RU" sz="2400" dirty="0"/>
              <a:t> </a:t>
            </a:r>
            <a:r>
              <a:rPr lang="ru-RU" sz="2400" b="1" dirty="0"/>
              <a:t>по благоустройству территорий </a:t>
            </a:r>
            <a:r>
              <a:rPr lang="ru-RU" sz="2400" dirty="0"/>
              <a:t>муниципальных образований Московской области.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pPr marL="360363" algn="l"/>
            <a:r>
              <a:rPr lang="ru-RU" sz="2400" b="1" dirty="0">
                <a:solidFill>
                  <a:srgbClr val="FF0000"/>
                </a:solidFill>
                <a:latin typeface="+mn-lt"/>
                <a:cs typeface="Arial" pitchFamily="34" charset="0"/>
              </a:rPr>
              <a:t>11. Разъяснение порядка </a:t>
            </a:r>
            <a:r>
              <a:rPr lang="ru-RU" sz="2400" b="1" dirty="0">
                <a:solidFill>
                  <a:srgbClr val="00B050"/>
                </a:solidFill>
                <a:latin typeface="+mn-lt"/>
                <a:cs typeface="Arial" pitchFamily="34" charset="0"/>
              </a:rPr>
              <a:t>проведения государственной экспертизы</a:t>
            </a:r>
            <a:endParaRPr lang="ru-RU" sz="2400" dirty="0">
              <a:solidFill>
                <a:srgbClr val="00B050"/>
              </a:solidFill>
              <a:latin typeface="+mn-lt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3352" y="1124745"/>
            <a:ext cx="11737304" cy="511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sz="2400" dirty="0">
                <a:ea typeface="Times New Roman"/>
                <a:cs typeface="Arial" pitchFamily="34" charset="0"/>
              </a:rPr>
              <a:t>1. Проведение </a:t>
            </a:r>
            <a:r>
              <a:rPr lang="ru-RU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еженедельных </a:t>
            </a:r>
            <a:r>
              <a:rPr lang="ru-RU" sz="2400" b="1" dirty="0" err="1">
                <a:solidFill>
                  <a:srgbClr val="00B050"/>
                </a:solidFill>
                <a:ea typeface="Times New Roman"/>
                <a:cs typeface="Arial" pitchFamily="34" charset="0"/>
              </a:rPr>
              <a:t>вебинаров</a:t>
            </a:r>
            <a:r>
              <a:rPr lang="ru-RU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 – по пятницам в 11.00 </a:t>
            </a:r>
            <a:r>
              <a:rPr lang="ru-RU" sz="2400" dirty="0">
                <a:ea typeface="Times New Roman"/>
                <a:cs typeface="Arial" pitchFamily="34" charset="0"/>
              </a:rPr>
              <a:t>(регистрация по ссылке на главной странице сайта - </a:t>
            </a:r>
            <a:r>
              <a:rPr lang="en-US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moexp.ru</a:t>
            </a:r>
            <a:r>
              <a:rPr lang="ru-RU" sz="2400" dirty="0">
                <a:ea typeface="Times New Roman"/>
                <a:cs typeface="Arial" pitchFamily="34" charset="0"/>
              </a:rPr>
              <a:t>).</a:t>
            </a:r>
          </a:p>
          <a:p>
            <a:pPr lvl="0">
              <a:lnSpc>
                <a:spcPct val="115000"/>
              </a:lnSpc>
            </a:pPr>
            <a:endParaRPr lang="ru-RU" sz="2400" dirty="0">
              <a:ea typeface="Times New Roman"/>
              <a:cs typeface="Arial" pitchFamily="34" charset="0"/>
            </a:endParaRPr>
          </a:p>
          <a:p>
            <a:pPr lvl="0">
              <a:lnSpc>
                <a:spcPct val="115000"/>
              </a:lnSpc>
            </a:pPr>
            <a:r>
              <a:rPr lang="ru-RU" sz="2400" dirty="0">
                <a:ea typeface="Times New Roman"/>
                <a:cs typeface="Arial" pitchFamily="34" charset="0"/>
              </a:rPr>
              <a:t>2. </a:t>
            </a:r>
            <a:r>
              <a:rPr lang="ru-RU" sz="2400" b="1" dirty="0">
                <a:ea typeface="Times New Roman"/>
                <a:cs typeface="Arial" pitchFamily="34" charset="0"/>
              </a:rPr>
              <a:t>Горячая линия </a:t>
            </a:r>
            <a:r>
              <a:rPr lang="ru-RU" sz="2400" b="1" dirty="0" err="1">
                <a:ea typeface="Times New Roman"/>
                <a:cs typeface="Arial" pitchFamily="34" charset="0"/>
              </a:rPr>
              <a:t>Мособлгосэкспертизы</a:t>
            </a:r>
            <a:r>
              <a:rPr lang="ru-RU" sz="2400" dirty="0">
                <a:ea typeface="Times New Roman"/>
                <a:cs typeface="Arial" pitchFamily="34" charset="0"/>
              </a:rPr>
              <a:t> по вопросам:</a:t>
            </a:r>
          </a:p>
          <a:p>
            <a:pPr lvl="0">
              <a:lnSpc>
                <a:spcPct val="115000"/>
              </a:lnSpc>
            </a:pPr>
            <a:r>
              <a:rPr lang="ru-RU" sz="2400" dirty="0">
                <a:ea typeface="Times New Roman"/>
                <a:cs typeface="Arial" pitchFamily="34" charset="0"/>
              </a:rPr>
              <a:t>- предоставления услуг в электронной форме -</a:t>
            </a:r>
            <a:r>
              <a:rPr lang="ru-RU" sz="2400" dirty="0">
                <a:solidFill>
                  <a:srgbClr val="FF0000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(495) 334-13-71;</a:t>
            </a:r>
          </a:p>
          <a:p>
            <a:pPr lvl="0">
              <a:lnSpc>
                <a:spcPct val="115000"/>
              </a:lnSpc>
            </a:pPr>
            <a:r>
              <a:rPr lang="ru-RU" sz="2400" dirty="0">
                <a:ea typeface="Times New Roman"/>
                <a:cs typeface="Arial" pitchFamily="34" charset="0"/>
              </a:rPr>
              <a:t>- </a:t>
            </a:r>
            <a:r>
              <a:rPr lang="ru-RU" sz="2400" dirty="0" err="1">
                <a:ea typeface="Times New Roman"/>
                <a:cs typeface="Arial" pitchFamily="34" charset="0"/>
              </a:rPr>
              <a:t>ценоообразования</a:t>
            </a:r>
            <a:r>
              <a:rPr lang="ru-RU" sz="2400" dirty="0">
                <a:ea typeface="Times New Roman"/>
                <a:cs typeface="Arial" pitchFamily="34" charset="0"/>
              </a:rPr>
              <a:t> и сметного нормирования – </a:t>
            </a:r>
            <a:r>
              <a:rPr lang="ru-RU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(</a:t>
            </a:r>
            <a:r>
              <a:rPr lang="ru-RU" sz="2400" b="1" dirty="0">
                <a:solidFill>
                  <a:srgbClr val="00B050"/>
                </a:solidFill>
                <a:cs typeface="Arial" pitchFamily="34" charset="0"/>
              </a:rPr>
              <a:t>495) 333-93-10;</a:t>
            </a:r>
            <a:r>
              <a:rPr lang="ru-RU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  </a:t>
            </a:r>
          </a:p>
          <a:p>
            <a:pPr lvl="0">
              <a:lnSpc>
                <a:spcPct val="115000"/>
              </a:lnSpc>
            </a:pPr>
            <a:r>
              <a:rPr lang="ru-RU" sz="2400" dirty="0">
                <a:ea typeface="Times New Roman"/>
                <a:cs typeface="Arial" pitchFamily="34" charset="0"/>
              </a:rPr>
              <a:t>- заключения и исполнения договоров - </a:t>
            </a:r>
            <a:r>
              <a:rPr lang="ru-RU" sz="2400" b="1" dirty="0">
                <a:solidFill>
                  <a:srgbClr val="00B050"/>
                </a:solidFill>
                <a:cs typeface="Arial" pitchFamily="34" charset="0"/>
              </a:rPr>
              <a:t>(495) 333-50-94. </a:t>
            </a:r>
          </a:p>
          <a:p>
            <a:pPr lvl="0">
              <a:lnSpc>
                <a:spcPct val="115000"/>
              </a:lnSpc>
            </a:pPr>
            <a:endParaRPr lang="ru-RU" sz="2400" dirty="0">
              <a:ea typeface="Times New Roman"/>
              <a:cs typeface="Arial" pitchFamily="34" charset="0"/>
            </a:endParaRPr>
          </a:p>
          <a:p>
            <a:pPr lvl="0">
              <a:lnSpc>
                <a:spcPct val="115000"/>
              </a:lnSpc>
            </a:pPr>
            <a:r>
              <a:rPr lang="ru-RU" sz="2400" dirty="0">
                <a:ea typeface="Times New Roman"/>
                <a:cs typeface="Arial" pitchFamily="34" charset="0"/>
              </a:rPr>
              <a:t>3. Сайт </a:t>
            </a:r>
            <a:r>
              <a:rPr lang="ru-RU" sz="2400" b="1" dirty="0" err="1">
                <a:ea typeface="Times New Roman"/>
                <a:cs typeface="Arial" pitchFamily="34" charset="0"/>
              </a:rPr>
              <a:t>Мособлгосэкспертизы</a:t>
            </a:r>
            <a:r>
              <a:rPr lang="ru-RU" sz="2400" dirty="0">
                <a:ea typeface="Times New Roman"/>
                <a:cs typeface="Arial" pitchFamily="34" charset="0"/>
              </a:rPr>
              <a:t> </a:t>
            </a:r>
            <a:r>
              <a:rPr lang="ru-RU" sz="2400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- </a:t>
            </a:r>
            <a:r>
              <a:rPr lang="en-US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moexp.ru</a:t>
            </a:r>
            <a:r>
              <a:rPr lang="ru-RU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.</a:t>
            </a:r>
            <a:r>
              <a:rPr lang="ru-RU" sz="2400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 </a:t>
            </a:r>
          </a:p>
          <a:p>
            <a:pPr lvl="0">
              <a:lnSpc>
                <a:spcPct val="115000"/>
              </a:lnSpc>
            </a:pPr>
            <a:endParaRPr lang="ru-RU" sz="2000" dirty="0">
              <a:solidFill>
                <a:srgbClr val="FF0000"/>
              </a:solidFill>
              <a:ea typeface="Times New Roman"/>
              <a:cs typeface="Arial" pitchFamily="34" charset="0"/>
            </a:endParaRPr>
          </a:p>
          <a:p>
            <a:pPr lvl="0">
              <a:lnSpc>
                <a:spcPct val="115000"/>
              </a:lnSpc>
            </a:pPr>
            <a:r>
              <a:rPr lang="ru-RU" sz="2400" dirty="0">
                <a:ea typeface="Times New Roman"/>
                <a:cs typeface="Arial" pitchFamily="34" charset="0"/>
              </a:rPr>
              <a:t>4. Сайт</a:t>
            </a:r>
            <a:r>
              <a:rPr lang="ru-RU" sz="2400" dirty="0">
                <a:solidFill>
                  <a:srgbClr val="FF0000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2400" b="1" dirty="0">
                <a:ea typeface="Times New Roman"/>
                <a:cs typeface="Arial" pitchFamily="34" charset="0"/>
              </a:rPr>
              <a:t>Ассоциации экспертиз строительных проектов</a:t>
            </a:r>
            <a:r>
              <a:rPr lang="ru-RU" sz="2400" b="1" dirty="0">
                <a:solidFill>
                  <a:srgbClr val="0070C0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- </a:t>
            </a:r>
            <a:r>
              <a:rPr lang="en-US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aexpertiz.ru</a:t>
            </a:r>
            <a:r>
              <a:rPr lang="ru-RU" sz="2400" b="1" dirty="0">
                <a:solidFill>
                  <a:srgbClr val="00B050"/>
                </a:solidFill>
                <a:ea typeface="Times New Roman"/>
                <a:cs typeface="Arial" pitchFamily="34" charset="0"/>
              </a:rPr>
              <a:t> </a:t>
            </a:r>
          </a:p>
          <a:p>
            <a:pPr lvl="0">
              <a:lnSpc>
                <a:spcPct val="115000"/>
              </a:lnSpc>
            </a:pPr>
            <a:r>
              <a:rPr lang="ru-RU" sz="2400" dirty="0">
                <a:ea typeface="Times New Roman"/>
                <a:cs typeface="Arial" pitchFamily="34" charset="0"/>
              </a:rPr>
              <a:t>(Объединяет 65 учреждений </a:t>
            </a:r>
            <a:r>
              <a:rPr lang="ru-RU" sz="2400" b="1" dirty="0">
                <a:ea typeface="Times New Roman"/>
                <a:cs typeface="Arial" pitchFamily="34" charset="0"/>
              </a:rPr>
              <a:t>государственной экспертизы субъектов РФ</a:t>
            </a:r>
            <a:r>
              <a:rPr lang="ru-RU" sz="2400" dirty="0">
                <a:ea typeface="Times New Roman"/>
                <a:cs typeface="Arial" pitchFamily="34" charset="0"/>
              </a:rPr>
              <a:t>).</a:t>
            </a:r>
            <a:endParaRPr lang="ru-RU" sz="2000" dirty="0">
              <a:solidFill>
                <a:srgbClr val="FF0000"/>
              </a:solidFill>
              <a:ea typeface="Times New Roman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3592" y="836712"/>
            <a:ext cx="9505056" cy="4356484"/>
          </a:xfrm>
        </p:spPr>
        <p:txBody>
          <a:bodyPr>
            <a:normAutofit/>
          </a:bodyPr>
          <a:lstStyle/>
          <a:p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000" b="1" dirty="0">
                <a:cs typeface="Arial" panose="020B0604020202020204" pitchFamily="34" charset="0"/>
              </a:rPr>
              <a:t>Спасибо за внимание! </a:t>
            </a:r>
            <a:br>
              <a:rPr lang="ru-RU" sz="4000" b="1" dirty="0">
                <a:cs typeface="Arial" panose="020B0604020202020204" pitchFamily="34" charset="0"/>
              </a:rPr>
            </a:b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195736" cy="6858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59" y="188640"/>
            <a:ext cx="1101218" cy="1368152"/>
          </a:xfrm>
          <a:prstGeom prst="rect">
            <a:avLst/>
          </a:prstGeom>
        </p:spPr>
      </p:pic>
      <p:pic>
        <p:nvPicPr>
          <p:cNvPr id="6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0112375" y="5435600"/>
            <a:ext cx="2079625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6796</TotalTime>
  <Words>3299</Words>
  <Application>Microsoft Macintosh PowerPoint</Application>
  <PresentationFormat>Широкоэкранный</PresentationFormat>
  <Paragraphs>437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4" baseType="lpstr">
      <vt:lpstr>Arial</vt:lpstr>
      <vt:lpstr>Calibri</vt:lpstr>
      <vt:lpstr>Times New Roman</vt:lpstr>
      <vt:lpstr>Тема Office</vt:lpstr>
      <vt:lpstr>Порядок проведения государственной экспертизы проектной документации </vt:lpstr>
      <vt:lpstr>1.1. Цель проведения государственной экспертизы проектной документации строительства, реконструкции, капитального ремонта, сохранения объектов культурного наследия, сноса объектов капитального строительства </vt:lpstr>
      <vt:lpstr>1.2. Процедуры государственной экспертизы  </vt:lpstr>
      <vt:lpstr>1.3. Процедуры экспертного сопровождения  </vt:lpstr>
      <vt:lpstr>2.1. Нормативные документы, определяющие требования к разделам проектной документации и результатам инженерных изысканий </vt:lpstr>
      <vt:lpstr>2.2. Нормативные документы о порядке организации и проведения государственной экспертизы </vt:lpstr>
      <vt:lpstr>2.3. Нормативные документы о порядке организации и проведения государственной экспертизы </vt:lpstr>
      <vt:lpstr>3.1 Объекты капитального строительства, подлежащие  государственной экспертизы  </vt:lpstr>
      <vt:lpstr>3.1. Перечень документов, представляемых для проведения государственной экспертизы ПД и ИИ для строительства и реконструкции  (включая смету)</vt:lpstr>
      <vt:lpstr>3.2. Перечень документов, представляемых для проведения государственной экспертизы ПД (включая смету) для капитального ремонта</vt:lpstr>
      <vt:lpstr>3.3. Ведомость объемов работ, учтенных в сметных расчетах </vt:lpstr>
      <vt:lpstr>4.1. Перечень дополнительных документов, представляемых для проведения государственной экспертизы (в  зависимости от объекта проектирования)</vt:lpstr>
      <vt:lpstr>4.2. Перечень дополнительных документов, представляемых для проведения государственной экспертизы (в  зависимости от объекта проектирования)</vt:lpstr>
      <vt:lpstr>5.1. Состав разделов проектной документации для строительства и реконструкции объектов производственного и непроизводственного назначения</vt:lpstr>
      <vt:lpstr>5.2. Состав разделов проектной документации для строительства и реконструкции линейных объектов</vt:lpstr>
      <vt:lpstr>5.3. Состав проектной документации для капитального ремонта</vt:lpstr>
      <vt:lpstr>5.4. Состав проекта организации работ по сносу</vt:lpstr>
      <vt:lpstr> 6.1. Основания для оставления без рассмотрения документов, представленных  для проведения государственной экспертизы </vt:lpstr>
      <vt:lpstr> 6.2. Основания для отказа в принятии документов на государственную экспертизу </vt:lpstr>
      <vt:lpstr> 6.3. Основания для отказа в принятии документов на экспертное сопровождение </vt:lpstr>
      <vt:lpstr>7.1. Предмет государственной экспертизы ПД и ИИ (включая смету) для строительства и реконструкции</vt:lpstr>
      <vt:lpstr>7.2. Предмет государственной экспертизы объектов, в отношении которых проводится проверка сметной стоимости, не подлежащих экспертизе</vt:lpstr>
      <vt:lpstr> 7.3. Требования нормативных документов  </vt:lpstr>
      <vt:lpstr> 7.4 Актуальность нормативных документов  </vt:lpstr>
      <vt:lpstr> 7.5 Актуальность документов обязательного применения  </vt:lpstr>
      <vt:lpstr>8. Подготовка заключений государственной экспертизы </vt:lpstr>
      <vt:lpstr> 9. Федеральные нормативные документы </vt:lpstr>
      <vt:lpstr>10. Проверка сметной стоимости для проведения иных работ</vt:lpstr>
      <vt:lpstr>11. Разъяснение порядка проведения государственной экспертизы</vt:lpstr>
      <vt:lpstr> Спасибо за внимание!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задачи  ГАУ МО «Мособлгосэкспертиза»  и проблемы, возникающие при проведении экспертизы, проверки достоверности и утверждении проектной документации</dc:title>
  <dc:creator>Subbotin_AN</dc:creator>
  <cp:lastModifiedBy>Stealth</cp:lastModifiedBy>
  <cp:revision>516</cp:revision>
  <dcterms:created xsi:type="dcterms:W3CDTF">2017-03-27T06:03:54Z</dcterms:created>
  <dcterms:modified xsi:type="dcterms:W3CDTF">2020-10-23T10:15:16Z</dcterms:modified>
</cp:coreProperties>
</file>